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6" r:id="rId1"/>
  </p:sldMasterIdLst>
  <p:notesMasterIdLst>
    <p:notesMasterId r:id="rId33"/>
  </p:notesMasterIdLst>
  <p:handoutMasterIdLst>
    <p:handoutMasterId r:id="rId34"/>
  </p:handoutMasterIdLst>
  <p:sldIdLst>
    <p:sldId id="256" r:id="rId2"/>
    <p:sldId id="326" r:id="rId3"/>
    <p:sldId id="307" r:id="rId4"/>
    <p:sldId id="294" r:id="rId5"/>
    <p:sldId id="320" r:id="rId6"/>
    <p:sldId id="257" r:id="rId7"/>
    <p:sldId id="295" r:id="rId8"/>
    <p:sldId id="259" r:id="rId9"/>
    <p:sldId id="316" r:id="rId10"/>
    <p:sldId id="315" r:id="rId11"/>
    <p:sldId id="317" r:id="rId12"/>
    <p:sldId id="318" r:id="rId13"/>
    <p:sldId id="319" r:id="rId14"/>
    <p:sldId id="296" r:id="rId15"/>
    <p:sldId id="311" r:id="rId16"/>
    <p:sldId id="312" r:id="rId17"/>
    <p:sldId id="301" r:id="rId18"/>
    <p:sldId id="313" r:id="rId19"/>
    <p:sldId id="325" r:id="rId20"/>
    <p:sldId id="308" r:id="rId21"/>
    <p:sldId id="322" r:id="rId22"/>
    <p:sldId id="261" r:id="rId23"/>
    <p:sldId id="302" r:id="rId24"/>
    <p:sldId id="303" r:id="rId25"/>
    <p:sldId id="304" r:id="rId26"/>
    <p:sldId id="321" r:id="rId27"/>
    <p:sldId id="305" r:id="rId28"/>
    <p:sldId id="306" r:id="rId29"/>
    <p:sldId id="309" r:id="rId30"/>
    <p:sldId id="292" r:id="rId31"/>
    <p:sldId id="324" r:id="rId3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1D69"/>
    <a:srgbClr val="336600"/>
    <a:srgbClr val="960000"/>
    <a:srgbClr val="911126"/>
    <a:srgbClr val="233B7D"/>
    <a:srgbClr val="24624D"/>
    <a:srgbClr val="33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4" autoAdjust="0"/>
    <p:restoredTop sz="93620" autoAdjust="0"/>
  </p:normalViewPr>
  <p:slideViewPr>
    <p:cSldViewPr>
      <p:cViewPr>
        <p:scale>
          <a:sx n="100" d="100"/>
          <a:sy n="100" d="100"/>
        </p:scale>
        <p:origin x="-1164" y="3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DSFSP20\Home\mrberard\My%20Documents\AscentAdvisors\Materials\Giving%20USA%20charts%20for%20presentation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
  <c:clrMapOvr bg1="lt1" tx1="dk1" bg2="lt2" tx2="dk2" accent1="accent1" accent2="accent2" accent3="accent3" accent4="accent4" accent5="accent5" accent6="accent6" hlink="hlink" folHlink="folHlink"/>
  <c:chart>
    <c:title>
      <c:tx>
        <c:rich>
          <a:bodyPr/>
          <a:lstStyle/>
          <a:p>
            <a:pPr>
              <a:defRPr/>
            </a:pPr>
            <a:r>
              <a:rPr lang="en-US" dirty="0">
                <a:solidFill>
                  <a:srgbClr val="336600"/>
                </a:solidFill>
                <a:latin typeface="Georgia" pitchFamily="18" charset="0"/>
              </a:rPr>
              <a:t>Government Spending 2010 - $3.55 Trillion</a:t>
            </a:r>
          </a:p>
        </c:rich>
      </c:tx>
      <c:layout>
        <c:manualLayout>
          <c:xMode val="edge"/>
          <c:yMode val="edge"/>
          <c:x val="0.10596322637089722"/>
          <c:y val="1.5655577299413095E-2"/>
        </c:manualLayout>
      </c:layout>
    </c:title>
    <c:view3D>
      <c:rotX val="30"/>
      <c:perspective val="30"/>
    </c:view3D>
    <c:plotArea>
      <c:layout/>
      <c:pie3DChart>
        <c:varyColors val="1"/>
        <c:ser>
          <c:idx val="0"/>
          <c:order val="0"/>
          <c:dLbls>
            <c:dLbl>
              <c:idx val="5"/>
              <c:delete val="1"/>
            </c:dLbl>
            <c:dLbl>
              <c:idx val="6"/>
              <c:delete val="1"/>
            </c:dLbl>
            <c:dLbl>
              <c:idx val="7"/>
              <c:layout>
                <c:manualLayout>
                  <c:x val="0.26262347108572232"/>
                  <c:y val="5.0664029315176266E-2"/>
                </c:manualLayout>
              </c:layout>
              <c:showCatName val="1"/>
              <c:showPercent val="1"/>
            </c:dLbl>
            <c:showCatName val="1"/>
            <c:showPercent val="1"/>
            <c:showLeaderLines val="1"/>
          </c:dLbls>
          <c:cat>
            <c:strRef>
              <c:f>Sheet1!$D$104:$D$111</c:f>
              <c:strCache>
                <c:ptCount val="8"/>
                <c:pt idx="0">
                  <c:v>Social Security</c:v>
                </c:pt>
                <c:pt idx="1">
                  <c:v>Other Programs</c:v>
                </c:pt>
                <c:pt idx="2">
                  <c:v>Medicare</c:v>
                </c:pt>
                <c:pt idx="3">
                  <c:v>Medicaid</c:v>
                </c:pt>
                <c:pt idx="4">
                  <c:v>Interest on National Debt</c:v>
                </c:pt>
                <c:pt idx="5">
                  <c:v>Potential disaster costs</c:v>
                </c:pt>
                <c:pt idx="6">
                  <c:v>Various Departments</c:v>
                </c:pt>
                <c:pt idx="7">
                  <c:v>Discretionary spending</c:v>
                </c:pt>
              </c:strCache>
            </c:strRef>
          </c:cat>
          <c:val>
            <c:numRef>
              <c:f>Sheet1!$E$104:$E$111</c:f>
              <c:numCache>
                <c:formatCode>"$"#,##0_);[Red]\("$"#,##0\)</c:formatCode>
                <c:ptCount val="8"/>
                <c:pt idx="0" formatCode="&quot;$&quot;#,##0.00_);[Red]\(&quot;$&quot;#,##0.00\)">
                  <c:v>677.94999999999948</c:v>
                </c:pt>
                <c:pt idx="1">
                  <c:v>571</c:v>
                </c:pt>
                <c:pt idx="2">
                  <c:v>453</c:v>
                </c:pt>
                <c:pt idx="3">
                  <c:v>290</c:v>
                </c:pt>
                <c:pt idx="4">
                  <c:v>164</c:v>
                </c:pt>
                <c:pt idx="5">
                  <c:v>11</c:v>
                </c:pt>
                <c:pt idx="6" formatCode="&quot;$&quot;#,##0.00_);[Red]\(&quot;$&quot;#,##0.00\)">
                  <c:v>1.3680000000000001</c:v>
                </c:pt>
                <c:pt idx="7">
                  <c:v>1368</c:v>
                </c:pt>
              </c:numCache>
            </c:numRef>
          </c:val>
        </c:ser>
        <c:dLbls>
          <c:showCatName val="1"/>
          <c:showPercent val="1"/>
        </c:dLbls>
      </c:pie3DChart>
    </c:plotArea>
    <c:plotVisOnly val="1"/>
  </c:chart>
  <c:spPr>
    <a:noFill/>
  </c:spPr>
  <c:txPr>
    <a:bodyPr/>
    <a:lstStyle/>
    <a:p>
      <a:pPr>
        <a:defRPr sz="1800"/>
      </a:pPr>
      <a:endParaRPr lang="en-US"/>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2253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2253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2253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75017FE6-D7C9-4FCC-9FAB-33F9BDDEF19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vl1pPr>
          </a:lstStyle>
          <a:p>
            <a:pPr>
              <a:defRPr/>
            </a:pPr>
            <a:fld id="{98F3BE85-E039-425D-BFB0-A0809B685995}" type="datetimeFigureOut">
              <a:rPr lang="en-US"/>
              <a:pPr>
                <a:defRPr/>
              </a:pPr>
              <a:t>5/20/2012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A970A9B6-8561-42E2-8F11-CB02B211E59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970A9B6-8561-42E2-8F11-CB02B211E592}" type="slidenum">
              <a:rPr lang="en-US" smtClean="0"/>
              <a:pPr>
                <a:defRPr/>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970A9B6-8561-42E2-8F11-CB02B211E592}" type="slidenum">
              <a:rPr lang="en-US" smtClean="0"/>
              <a:pPr>
                <a:defRPr/>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5" name="Rectangle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6"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0" name="Rectangle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1" name="Straight Connector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2"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2A3B810B-5A04-416F-A07B-F6B59C85F02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4671C594-BD75-4EE7-918C-26D59067654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8" name="Rectangle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0" name="Rectangle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1" name="Rectangle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2" name="Straight Connector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3" name="Oval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B262A5B3-74A1-4ACD-8816-75F9F97778A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5" name="Straight Connector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eaLnBrk="0" hangingPunct="0">
              <a:defRPr/>
            </a:pPr>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610B1A3F-F7C5-4A28-9C87-BFD8716FF17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7" name="Straight Connector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eaLnBrk="0" hangingPunct="0">
              <a:defRPr/>
            </a:pPr>
            <a:endParaRPr lang="en-US"/>
          </a:p>
        </p:txBody>
      </p:sp>
      <p:sp>
        <p:nvSpPr>
          <p:cNvPr id="8"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0"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1"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2" name="Rectangle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4" name="Straight Connector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5" name="Rectangle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6" name="Oval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Oval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CA34D62E-121A-4662-9353-2BFDD457BC6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A98F3FA4-5BC9-49D8-BFC5-C0BDA2A5DAF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3" name="Rectangle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4"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5"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6" name="Rectangle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C402636C-9122-45B6-9AD0-74E7B3E3F55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6"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8" name="Rectangle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0"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2" name="Straight Connector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3"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05A4B9EA-A842-4F62-9A0A-4A5034DD4570}"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6"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8"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dirty="0"/>
          </a:p>
        </p:txBody>
      </p:sp>
      <p:sp>
        <p:nvSpPr>
          <p:cNvPr id="10" name="Rectangle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1"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3"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8ACEEA28-459F-4E8C-901E-FA10CE36C9F7}"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37D5E2-F78F-4ACE-846B-44E4B259E34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4"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5"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6" name="Rectangle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7"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8" name="Rectangle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0" name="Straight Connector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1" name="Oval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Oval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5FAFB8CC-DFC7-4579-9D15-58B7DB402DC4}"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0" hangingPunct="0">
              <a:defRPr/>
            </a:pPr>
            <a:endParaRPr lang="en-US"/>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defRPr>
            </a:lvl1pPr>
          </a:lstStyle>
          <a:p>
            <a:pPr>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0" hangingPunct="0">
              <a:defRPr/>
            </a:pPr>
            <a:endParaRPr lang="en-US" dirty="0"/>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0" hangingPunct="0">
              <a:defRPr/>
            </a:pPr>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64FF28C7-83E6-49DB-80AB-880616EF2137}"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txStyles>
    <p:title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hyperlink" Target="http://en.wikipedia.org/wiki/Government_budget_defici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sharp.com/video/transcripts/inspire-campaign.cf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mrberard@butler.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457200" y="2743200"/>
            <a:ext cx="8229600" cy="2133600"/>
          </a:xfrm>
          <a:ln>
            <a:noFill/>
          </a:ln>
        </p:spPr>
        <p:style>
          <a:lnRef idx="2">
            <a:schemeClr val="dk1"/>
          </a:lnRef>
          <a:fillRef idx="1">
            <a:schemeClr val="lt1"/>
          </a:fillRef>
          <a:effectRef idx="0">
            <a:schemeClr val="dk1"/>
          </a:effectRef>
          <a:fontRef idx="minor">
            <a:schemeClr val="dk1"/>
          </a:fontRef>
        </p:style>
        <p:txBody>
          <a:bodyPr>
            <a:noAutofit/>
          </a:bodyPr>
          <a:lstStyle/>
          <a:p>
            <a:pPr lvl="0" eaLnBrk="1" fontAlgn="auto" hangingPunct="1">
              <a:spcAft>
                <a:spcPts val="0"/>
              </a:spcAft>
              <a:defRPr/>
            </a:pPr>
            <a:r>
              <a:rPr lang="en-US" sz="3600" dirty="0" smtClean="0"/>
              <a:t>Raising Money for operations…</a:t>
            </a:r>
          </a:p>
          <a:p>
            <a:pPr eaLnBrk="1" fontAlgn="auto" hangingPunct="1">
              <a:spcAft>
                <a:spcPts val="0"/>
              </a:spcAft>
              <a:buFont typeface="Wingdings 2"/>
              <a:buNone/>
              <a:defRPr/>
            </a:pPr>
            <a:endParaRPr lang="en-US" sz="1200" i="1" cap="none" spc="0" dirty="0" smtClean="0"/>
          </a:p>
          <a:p>
            <a:pPr eaLnBrk="1" fontAlgn="auto" hangingPunct="1">
              <a:spcAft>
                <a:spcPts val="0"/>
              </a:spcAft>
              <a:buFont typeface="Wingdings 2"/>
              <a:buNone/>
              <a:defRPr/>
            </a:pPr>
            <a:r>
              <a:rPr lang="en-US" sz="2800" i="1" cap="none" spc="0" dirty="0" smtClean="0"/>
              <a:t>Do What Many Say is Not Possible</a:t>
            </a:r>
          </a:p>
          <a:p>
            <a:pPr eaLnBrk="1" fontAlgn="auto" hangingPunct="1">
              <a:spcAft>
                <a:spcPts val="0"/>
              </a:spcAft>
              <a:buFont typeface="Wingdings 2"/>
              <a:buNone/>
              <a:defRPr/>
            </a:pPr>
            <a:endParaRPr lang="en-US" sz="1200" b="0" i="1" cap="none" dirty="0" smtClean="0"/>
          </a:p>
          <a:p>
            <a:pPr eaLnBrk="1" fontAlgn="auto" hangingPunct="1">
              <a:spcAft>
                <a:spcPts val="0"/>
              </a:spcAft>
              <a:buFont typeface="Wingdings 2"/>
              <a:buNone/>
              <a:defRPr/>
            </a:pPr>
            <a:endParaRPr lang="en-US" sz="1200" b="0" i="1" cap="none" dirty="0" smtClean="0"/>
          </a:p>
          <a:p>
            <a:pPr algn="l" eaLnBrk="1" fontAlgn="auto" hangingPunct="1">
              <a:spcAft>
                <a:spcPts val="0"/>
              </a:spcAft>
              <a:buFont typeface="Wingdings 2"/>
              <a:buNone/>
              <a:defRPr/>
            </a:pPr>
            <a:r>
              <a:rPr lang="en-US" sz="2000" cap="none" spc="0" dirty="0" smtClean="0">
                <a:solidFill>
                  <a:schemeClr val="tx1"/>
                </a:solidFill>
              </a:rPr>
              <a:t>			Michele R. Berard, MBA, CFRE</a:t>
            </a:r>
          </a:p>
          <a:p>
            <a:pPr algn="l" eaLnBrk="1" fontAlgn="auto" hangingPunct="1">
              <a:spcAft>
                <a:spcPts val="0"/>
              </a:spcAft>
              <a:buFont typeface="Wingdings 2"/>
              <a:buNone/>
              <a:defRPr/>
            </a:pPr>
            <a:r>
              <a:rPr lang="en-US" sz="2000" b="0" cap="none" spc="0" dirty="0" smtClean="0">
                <a:solidFill>
                  <a:schemeClr val="tx1"/>
                </a:solidFill>
              </a:rPr>
              <a:t>			Executive Director</a:t>
            </a:r>
          </a:p>
          <a:p>
            <a:pPr algn="l" eaLnBrk="1" fontAlgn="auto" hangingPunct="1">
              <a:spcAft>
                <a:spcPts val="0"/>
              </a:spcAft>
              <a:buFont typeface="Wingdings 2"/>
              <a:buNone/>
              <a:defRPr/>
            </a:pPr>
            <a:r>
              <a:rPr lang="en-US" sz="2000" b="0" cap="none" spc="0" dirty="0" smtClean="0">
                <a:solidFill>
                  <a:schemeClr val="tx1"/>
                </a:solidFill>
              </a:rPr>
              <a:t>			Butler Hospital Foundation, Providence, RI</a:t>
            </a:r>
            <a:endParaRPr lang="en-US" sz="2000" b="0" cap="none" spc="0" dirty="0">
              <a:solidFill>
                <a:schemeClr val="tx1"/>
              </a:solidFill>
            </a:endParaRPr>
          </a:p>
        </p:txBody>
      </p:sp>
      <p:sp>
        <p:nvSpPr>
          <p:cNvPr id="15362" name="AutoShape 2"/>
          <p:cNvSpPr>
            <a:spLocks noGrp="1" noChangeArrowheads="1"/>
          </p:cNvSpPr>
          <p:nvPr>
            <p:ph type="ctrTitle"/>
          </p:nvPr>
        </p:nvSpPr>
        <p:spPr>
          <a:xfrm>
            <a:off x="381000" y="-2209800"/>
            <a:ext cx="8229600" cy="1828800"/>
          </a:xfrm>
        </p:spPr>
        <p:txBody>
          <a:bodyPr/>
          <a:lstStyle/>
          <a:p>
            <a:pPr eaLnBrk="1" hangingPunct="1"/>
            <a:r>
              <a:rPr lang="en-US" sz="2800" smtClean="0">
                <a:solidFill>
                  <a:schemeClr val="tx2"/>
                </a:solidFill>
              </a:rPr>
              <a:t/>
            </a:r>
            <a:br>
              <a:rPr lang="en-US" sz="2800" smtClean="0">
                <a:solidFill>
                  <a:schemeClr val="tx2"/>
                </a:solidFill>
              </a:rPr>
            </a:br>
            <a:endParaRPr lang="en-US" sz="2800" smtClean="0">
              <a:solidFill>
                <a:schemeClr val="tx2"/>
              </a:solidFill>
            </a:endParaRPr>
          </a:p>
        </p:txBody>
      </p:sp>
      <p:sp>
        <p:nvSpPr>
          <p:cNvPr id="6" name="Rectangle 3"/>
          <p:cNvSpPr txBox="1">
            <a:spLocks noChangeArrowheads="1"/>
          </p:cNvSpPr>
          <p:nvPr/>
        </p:nvSpPr>
        <p:spPr bwMode="auto">
          <a:xfrm>
            <a:off x="457200" y="685800"/>
            <a:ext cx="8229600" cy="1339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en-US" sz="2400" b="1" i="0" u="none" strike="noStrike" kern="1200" cap="all" spc="250" normalizeH="0" baseline="0" noProof="0" dirty="0" smtClean="0">
              <a:ln>
                <a:noFill/>
              </a:ln>
              <a:solidFill>
                <a:schemeClr val="tx2"/>
              </a:solidFill>
              <a:effectLst/>
              <a:uLnTx/>
              <a:uFillTx/>
              <a:latin typeface="+mn-lt"/>
              <a:ea typeface="+mn-ea"/>
              <a:cs typeface="+mn-cs"/>
            </a:endParaRPr>
          </a:p>
        </p:txBody>
      </p:sp>
      <p:pic>
        <p:nvPicPr>
          <p:cNvPr id="31746" name="Picture 2" descr="Photo: AFP CT, Connecticut Chapter"/>
          <p:cNvPicPr>
            <a:picLocks noChangeAspect="1" noChangeArrowheads="1"/>
          </p:cNvPicPr>
          <p:nvPr/>
        </p:nvPicPr>
        <p:blipFill>
          <a:blip r:embed="rId2" cstate="print"/>
          <a:srcRect r="937" b="7692"/>
          <a:stretch>
            <a:fillRect/>
          </a:stretch>
        </p:blipFill>
        <p:spPr bwMode="auto">
          <a:xfrm>
            <a:off x="3505200" y="304800"/>
            <a:ext cx="5257800" cy="1828800"/>
          </a:xfrm>
          <a:prstGeom prst="rect">
            <a:avLst/>
          </a:prstGeom>
          <a:noFill/>
        </p:spPr>
      </p:pic>
      <p:pic>
        <p:nvPicPr>
          <p:cNvPr id="31748" name="Picture 4" descr="AFP - Association of Fundraising Professionals - Chapter"/>
          <p:cNvPicPr>
            <a:picLocks noChangeAspect="1" noChangeArrowheads="1"/>
          </p:cNvPicPr>
          <p:nvPr/>
        </p:nvPicPr>
        <p:blipFill>
          <a:blip r:embed="rId3" cstate="print"/>
          <a:srcRect/>
          <a:stretch>
            <a:fillRect/>
          </a:stretch>
        </p:blipFill>
        <p:spPr bwMode="auto">
          <a:xfrm>
            <a:off x="457200" y="304800"/>
            <a:ext cx="1905000" cy="1809751"/>
          </a:xfrm>
          <a:prstGeom prst="rect">
            <a:avLst/>
          </a:prstGeom>
          <a:noFill/>
        </p:spPr>
      </p:pic>
      <p:pic>
        <p:nvPicPr>
          <p:cNvPr id="7" name="Picture 6" descr="Butler_Foundation_logo_329.gif"/>
          <p:cNvPicPr>
            <a:picLocks noChangeAspect="1"/>
          </p:cNvPicPr>
          <p:nvPr/>
        </p:nvPicPr>
        <p:blipFill>
          <a:blip r:embed="rId4" cstate="print"/>
          <a:stretch>
            <a:fillRect/>
          </a:stretch>
        </p:blipFill>
        <p:spPr>
          <a:xfrm>
            <a:off x="838200" y="5334000"/>
            <a:ext cx="2057400" cy="6635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l="19000" t="26667" r="19929" b="4335"/>
          <a:stretch>
            <a:fillRect/>
          </a:stretch>
        </p:blipFill>
        <p:spPr bwMode="auto">
          <a:xfrm>
            <a:off x="304800" y="609600"/>
            <a:ext cx="8686801"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152400"/>
            <a:ext cx="86868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Calibri" pitchFamily="34" charset="0"/>
                <a:ea typeface="+mj-ea"/>
                <a:cs typeface="Calibri" pitchFamily="34" charset="0"/>
              </a:rPr>
              <a:t>EXERCISE</a:t>
            </a:r>
            <a:endParaRPr kumimoji="0" lang="en-US" sz="3600" b="0" i="0" u="none" strike="noStrike" kern="1200" cap="none" spc="0" normalizeH="0" baseline="0" noProof="0" dirty="0">
              <a:ln>
                <a:noFill/>
              </a:ln>
              <a:solidFill>
                <a:schemeClr val="accent5">
                  <a:lumMod val="50000"/>
                </a:schemeClr>
              </a:solidFill>
              <a:effectLst/>
              <a:uLnTx/>
              <a:uFillTx/>
              <a:latin typeface="Calibri" pitchFamily="34" charset="0"/>
              <a:ea typeface="+mj-ea"/>
              <a:cs typeface="Calibri" pitchFamily="34" charset="0"/>
            </a:endParaRPr>
          </a:p>
        </p:txBody>
      </p:sp>
      <p:pic>
        <p:nvPicPr>
          <p:cNvPr id="5" name="Picture 2" descr="http://www.flexappealfitnessatl.com/images/dumbell.jpg"/>
          <p:cNvPicPr>
            <a:picLocks noChangeAspect="1" noChangeArrowheads="1"/>
          </p:cNvPicPr>
          <p:nvPr/>
        </p:nvPicPr>
        <p:blipFill>
          <a:blip r:embed="rId2" cstate="print"/>
          <a:srcRect/>
          <a:stretch>
            <a:fillRect/>
          </a:stretch>
        </p:blipFill>
        <p:spPr bwMode="auto">
          <a:xfrm>
            <a:off x="1905000" y="228600"/>
            <a:ext cx="1308100" cy="1006475"/>
          </a:xfrm>
          <a:prstGeom prst="rect">
            <a:avLst/>
          </a:prstGeom>
          <a:noFill/>
          <a:ln w="9525">
            <a:noFill/>
            <a:miter lim="800000"/>
            <a:headEnd/>
            <a:tailEnd/>
          </a:ln>
        </p:spPr>
      </p:pic>
      <p:sp>
        <p:nvSpPr>
          <p:cNvPr id="6" name="Content Placeholder 2"/>
          <p:cNvSpPr>
            <a:spLocks noGrp="1"/>
          </p:cNvSpPr>
          <p:nvPr>
            <p:ph sz="quarter" idx="1"/>
          </p:nvPr>
        </p:nvSpPr>
        <p:spPr>
          <a:xfrm>
            <a:off x="301625" y="1527175"/>
            <a:ext cx="8504238" cy="4645025"/>
          </a:xfrm>
        </p:spPr>
        <p:txBody>
          <a:bodyPr/>
          <a:lstStyle/>
          <a:p>
            <a:pPr marL="731838" lvl="1" indent="-457200">
              <a:buNone/>
            </a:pPr>
            <a:r>
              <a:rPr lang="en-US" sz="1200" b="1" i="1" dirty="0" smtClean="0">
                <a:solidFill>
                  <a:schemeClr val="accent3">
                    <a:lumMod val="50000"/>
                  </a:schemeClr>
                </a:solidFill>
              </a:rPr>
              <a:t>          </a:t>
            </a: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endParaRPr lang="en-US" sz="1200" b="1" i="1" dirty="0" smtClean="0">
              <a:solidFill>
                <a:schemeClr val="accent3">
                  <a:lumMod val="50000"/>
                </a:schemeClr>
              </a:solidFill>
              <a:latin typeface="Calibri" pitchFamily="34" charset="0"/>
              <a:cs typeface="Calibri" pitchFamily="34" charset="0"/>
            </a:endParaRPr>
          </a:p>
          <a:p>
            <a:pPr marL="731838" lvl="1" indent="-457200">
              <a:buNone/>
            </a:pPr>
            <a:r>
              <a:rPr lang="en-US" sz="1200" b="1" i="1" dirty="0" smtClean="0">
                <a:solidFill>
                  <a:schemeClr val="accent3">
                    <a:lumMod val="50000"/>
                  </a:schemeClr>
                </a:solidFill>
                <a:latin typeface="Calibri" pitchFamily="34" charset="0"/>
                <a:cs typeface="Calibri" pitchFamily="34" charset="0"/>
              </a:rPr>
              <a:t>      </a:t>
            </a:r>
            <a:r>
              <a:rPr lang="en-US" sz="3400" b="1" i="1" dirty="0" smtClean="0">
                <a:solidFill>
                  <a:srgbClr val="002060"/>
                </a:solidFill>
                <a:latin typeface="Calibri" pitchFamily="34" charset="0"/>
                <a:cs typeface="Calibri" pitchFamily="34" charset="0"/>
              </a:rPr>
              <a:t>Why can’t we raise money for operations? </a:t>
            </a:r>
          </a:p>
          <a:p>
            <a:pPr marL="731838" lvl="1" indent="-457200">
              <a:buNone/>
            </a:pPr>
            <a:endParaRPr lang="en-US" sz="2800" dirty="0" smtClean="0">
              <a:solidFill>
                <a:srgbClr val="002060"/>
              </a:solidFill>
            </a:endParaRPr>
          </a:p>
          <a:p>
            <a:pPr marL="731838" lvl="1" indent="-457200">
              <a:buNone/>
            </a:pPr>
            <a:endParaRPr lang="en-US" sz="2000" dirty="0" smtClean="0"/>
          </a:p>
          <a:p>
            <a:pPr marL="731838" lvl="1" indent="-457200">
              <a:buNone/>
            </a:pPr>
            <a:r>
              <a:rPr lang="en-US" sz="2000" dirty="0" smtClean="0"/>
              <a:t>	</a:t>
            </a:r>
            <a:endParaRPr lang="en-US" sz="2400" dirty="0" smtClean="0"/>
          </a:p>
          <a:p>
            <a:pPr marL="731838" lvl="1" indent="-457200">
              <a:buNone/>
            </a:pPr>
            <a:r>
              <a:rPr lang="en-US" sz="2000" dirty="0" smtClean="0"/>
              <a:t>	</a:t>
            </a:r>
          </a:p>
          <a:p>
            <a:pPr marL="514350" indent="-514350" eaLnBrk="1" hangingPunct="1">
              <a:buFont typeface="+mj-lt"/>
              <a:buAutoNum type="arabicPeriod"/>
              <a:defRPr/>
            </a:pPr>
            <a:endParaRPr lang="en-US" b="1" i="1" dirty="0" smtClean="0">
              <a:solidFill>
                <a:schemeClr val="accent3">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smtClean="0">
                <a:solidFill>
                  <a:schemeClr val="accent5">
                    <a:lumMod val="50000"/>
                  </a:schemeClr>
                </a:solidFill>
                <a:latin typeface="Calibri" pitchFamily="34" charset="0"/>
                <a:cs typeface="Calibri" pitchFamily="34" charset="0"/>
              </a:rPr>
              <a:t>Agenda</a:t>
            </a:r>
            <a:endParaRPr lang="en-US" sz="3600" dirty="0">
              <a:solidFill>
                <a:schemeClr val="accent5">
                  <a:lumMod val="50000"/>
                </a:schemeClr>
              </a:solidFill>
              <a:latin typeface="Calibri" pitchFamily="34" charset="0"/>
              <a:cs typeface="Calibri" pitchFamily="34" charset="0"/>
            </a:endParaRPr>
          </a:p>
        </p:txBody>
      </p:sp>
      <p:sp>
        <p:nvSpPr>
          <p:cNvPr id="16386" name="Content Placeholder 2"/>
          <p:cNvSpPr>
            <a:spLocks noGrp="1"/>
          </p:cNvSpPr>
          <p:nvPr>
            <p:ph sz="quarter" idx="1"/>
          </p:nvPr>
        </p:nvSpPr>
        <p:spPr>
          <a:xfrm>
            <a:off x="301625" y="1676400"/>
            <a:ext cx="8504238" cy="4419600"/>
          </a:xfrm>
        </p:spPr>
        <p:txBody>
          <a:bodyPr/>
          <a:lstStyle/>
          <a:p>
            <a:pPr marL="514350" indent="-514350">
              <a:buFont typeface="+mj-lt"/>
              <a:buAutoNum type="arabicPeriod"/>
            </a:pPr>
            <a:r>
              <a:rPr lang="en-US" sz="3000" dirty="0" smtClean="0">
                <a:solidFill>
                  <a:srgbClr val="911126"/>
                </a:solidFill>
                <a:latin typeface="Calibri" pitchFamily="34" charset="0"/>
                <a:cs typeface="Calibri" pitchFamily="34" charset="0"/>
              </a:rPr>
              <a:t>Funding “operations” is a great investment</a:t>
            </a:r>
          </a:p>
          <a:p>
            <a:pPr marL="514350" indent="-514350">
              <a:buFont typeface="+mj-lt"/>
              <a:buAutoNum type="arabicPeriod"/>
            </a:pPr>
            <a:endParaRPr lang="en-US" sz="3000" dirty="0" smtClean="0">
              <a:solidFill>
                <a:srgbClr val="911126"/>
              </a:solidFill>
              <a:latin typeface="Calibri" pitchFamily="34" charset="0"/>
              <a:cs typeface="Calibri" pitchFamily="34" charset="0"/>
            </a:endParaRPr>
          </a:p>
          <a:p>
            <a:pPr marL="514350" lvl="0" indent="-514350">
              <a:buFont typeface="+mj-lt"/>
              <a:buAutoNum type="arabicPeriod"/>
            </a:pPr>
            <a:r>
              <a:rPr lang="en-US" sz="3000" dirty="0" smtClean="0">
                <a:solidFill>
                  <a:srgbClr val="911126"/>
                </a:solidFill>
                <a:latin typeface="Calibri" pitchFamily="34" charset="0"/>
                <a:cs typeface="Calibri" pitchFamily="34" charset="0"/>
              </a:rPr>
              <a:t>Shift your messaging</a:t>
            </a:r>
          </a:p>
          <a:p>
            <a:pPr marL="514350" lvl="0" indent="-514350">
              <a:buFont typeface="+mj-lt"/>
              <a:buAutoNum type="arabicPeriod"/>
            </a:pPr>
            <a:endParaRPr lang="en-US" sz="3000" dirty="0" smtClean="0">
              <a:solidFill>
                <a:srgbClr val="911126"/>
              </a:solidFill>
              <a:latin typeface="Calibri" pitchFamily="34" charset="0"/>
              <a:cs typeface="Calibri" pitchFamily="34" charset="0"/>
            </a:endParaRPr>
          </a:p>
          <a:p>
            <a:pPr marL="514350" lvl="0" indent="-514350">
              <a:buFont typeface="+mj-lt"/>
              <a:buAutoNum type="arabicPeriod"/>
            </a:pPr>
            <a:r>
              <a:rPr lang="en-US" sz="3000" dirty="0" smtClean="0">
                <a:solidFill>
                  <a:srgbClr val="911126"/>
                </a:solidFill>
                <a:latin typeface="Calibri" pitchFamily="34" charset="0"/>
                <a:cs typeface="Calibri" pitchFamily="34" charset="0"/>
              </a:rPr>
              <a:t>Identify fundable pieces </a:t>
            </a:r>
            <a:r>
              <a:rPr lang="en-US" sz="3000" i="1" dirty="0" smtClean="0">
                <a:solidFill>
                  <a:srgbClr val="911126"/>
                </a:solidFill>
                <a:latin typeface="Calibri" pitchFamily="34" charset="0"/>
                <a:cs typeface="Calibri" pitchFamily="34" charset="0"/>
              </a:rPr>
              <a:t>(of your budget)</a:t>
            </a:r>
          </a:p>
          <a:p>
            <a:pPr marL="514350" lvl="0" indent="-514350">
              <a:buFont typeface="+mj-lt"/>
              <a:buAutoNum type="arabicPeriod"/>
            </a:pPr>
            <a:endParaRPr lang="en-US" sz="3000" dirty="0" smtClean="0">
              <a:solidFill>
                <a:srgbClr val="911126"/>
              </a:solidFill>
              <a:latin typeface="Calibri" pitchFamily="34" charset="0"/>
              <a:cs typeface="Calibri" pitchFamily="34" charset="0"/>
            </a:endParaRPr>
          </a:p>
          <a:p>
            <a:pPr marL="514350" lvl="0" indent="-514350">
              <a:buFont typeface="+mj-lt"/>
              <a:buAutoNum type="arabicPeriod"/>
            </a:pPr>
            <a:r>
              <a:rPr lang="en-US" sz="3000" dirty="0" smtClean="0">
                <a:solidFill>
                  <a:srgbClr val="911126"/>
                </a:solidFill>
                <a:latin typeface="Calibri" pitchFamily="34" charset="0"/>
                <a:cs typeface="Calibri" pitchFamily="34" charset="0"/>
              </a:rPr>
              <a:t>Obtain knowledge (</a:t>
            </a:r>
            <a:r>
              <a:rPr lang="en-US" sz="3000" i="1" dirty="0" smtClean="0">
                <a:solidFill>
                  <a:srgbClr val="911126"/>
                </a:solidFill>
                <a:latin typeface="Calibri" pitchFamily="34" charset="0"/>
                <a:cs typeface="Calibri" pitchFamily="34" charset="0"/>
              </a:rPr>
              <a:t>knowledge is power</a:t>
            </a:r>
            <a:r>
              <a:rPr lang="en-US" sz="3000" dirty="0" smtClean="0">
                <a:solidFill>
                  <a:srgbClr val="911126"/>
                </a:solidFill>
                <a:latin typeface="Calibri" pitchFamily="34" charset="0"/>
                <a:cs typeface="Calibri" pitchFamily="34" charset="0"/>
              </a:rPr>
              <a:t>)</a:t>
            </a:r>
          </a:p>
          <a:p>
            <a:pPr lvl="0"/>
            <a:endParaRPr lang="en-US" sz="1800" dirty="0" smtClean="0">
              <a:solidFill>
                <a:srgbClr val="911126"/>
              </a:solidFill>
            </a:endParaRPr>
          </a:p>
          <a:p>
            <a:pPr lvl="0"/>
            <a:endParaRPr lang="en-US" sz="1800" dirty="0" smtClean="0">
              <a:solidFill>
                <a:srgbClr val="911126"/>
              </a:solidFill>
            </a:endParaRPr>
          </a:p>
          <a:p>
            <a:pPr eaLnBrk="1" hangingPunct="1">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8305800" cy="3477875"/>
          </a:xfrm>
          <a:prstGeom prst="rect">
            <a:avLst/>
          </a:prstGeom>
        </p:spPr>
        <p:txBody>
          <a:bodyPr wrap="square">
            <a:spAutoFit/>
          </a:bodyPr>
          <a:lstStyle/>
          <a:p>
            <a:pPr marL="514350" indent="-514350"/>
            <a:r>
              <a:rPr lang="en-US" sz="2800" i="1" u="sng" dirty="0" smtClean="0">
                <a:solidFill>
                  <a:srgbClr val="911126"/>
                </a:solidFill>
                <a:latin typeface="Calibri" pitchFamily="34" charset="0"/>
                <a:cs typeface="Calibri" pitchFamily="34" charset="0"/>
              </a:rPr>
              <a:t>Agenda Item #1</a:t>
            </a: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0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r>
              <a:rPr lang="en-US" sz="3600" b="1" dirty="0" smtClean="0">
                <a:solidFill>
                  <a:srgbClr val="911126"/>
                </a:solidFill>
                <a:latin typeface="Calibri" pitchFamily="34" charset="0"/>
                <a:cs typeface="Calibri" pitchFamily="34" charset="0"/>
              </a:rPr>
              <a:t>Funding “operations” is a great investment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smtClean="0">
                <a:solidFill>
                  <a:srgbClr val="336600"/>
                </a:solidFill>
                <a:latin typeface="Calibri" pitchFamily="34" charset="0"/>
                <a:cs typeface="Calibri" pitchFamily="34" charset="0"/>
              </a:rPr>
              <a:t>…from 865,096 to 1,280,739 in 10 years</a:t>
            </a:r>
            <a:endParaRPr lang="en-US" sz="3600" dirty="0">
              <a:solidFill>
                <a:srgbClr val="336600"/>
              </a:solidFill>
              <a:latin typeface="Calibri" pitchFamily="34" charset="0"/>
              <a:cs typeface="Calibri" pitchFamily="34" charset="0"/>
            </a:endParaRPr>
          </a:p>
        </p:txBody>
      </p:sp>
      <p:sp>
        <p:nvSpPr>
          <p:cNvPr id="5" name="TextBox 6"/>
          <p:cNvSpPr txBox="1">
            <a:spLocks noChangeArrowheads="1"/>
          </p:cNvSpPr>
          <p:nvPr/>
        </p:nvSpPr>
        <p:spPr bwMode="auto">
          <a:xfrm>
            <a:off x="1676400" y="6172200"/>
            <a:ext cx="7239000" cy="246063"/>
          </a:xfrm>
          <a:prstGeom prst="rect">
            <a:avLst/>
          </a:prstGeom>
          <a:noFill/>
          <a:ln w="9525">
            <a:noFill/>
            <a:miter lim="800000"/>
            <a:headEnd/>
            <a:tailEnd/>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000" dirty="0"/>
              <a:t>Source: Giving USA </a:t>
            </a:r>
            <a:r>
              <a:rPr lang="en-US" sz="1000" dirty="0" smtClean="0"/>
              <a:t>2011 </a:t>
            </a:r>
            <a:r>
              <a:rPr lang="en-US" sz="1000" dirty="0"/>
              <a:t>The Annual Report on Philanthropy for </a:t>
            </a:r>
            <a:r>
              <a:rPr lang="en-US" sz="1000" dirty="0" smtClean="0"/>
              <a:t>2010, </a:t>
            </a:r>
            <a:r>
              <a:rPr lang="en-US" sz="1000" dirty="0"/>
              <a:t>Executive Summary</a:t>
            </a:r>
          </a:p>
        </p:txBody>
      </p:sp>
      <p:pic>
        <p:nvPicPr>
          <p:cNvPr id="6" name="Picture 5"/>
          <p:cNvPicPr/>
          <p:nvPr/>
        </p:nvPicPr>
        <p:blipFill>
          <a:blip r:embed="rId2" cstate="print"/>
          <a:srcRect l="42246" t="20900" r="28577" b="51005"/>
          <a:stretch>
            <a:fillRect/>
          </a:stretch>
        </p:blipFill>
        <p:spPr bwMode="auto">
          <a:xfrm>
            <a:off x="762000" y="1676400"/>
            <a:ext cx="7315200" cy="4191000"/>
          </a:xfrm>
          <a:prstGeom prst="rect">
            <a:avLst/>
          </a:prstGeom>
          <a:noFill/>
          <a:ln w="9525">
            <a:noFill/>
            <a:miter lim="800000"/>
            <a:headEnd/>
            <a:tailEnd/>
          </a:ln>
        </p:spPr>
      </p:pic>
      <p:pic>
        <p:nvPicPr>
          <p:cNvPr id="7" name="Picture 6"/>
          <p:cNvPicPr/>
          <p:nvPr/>
        </p:nvPicPr>
        <p:blipFill>
          <a:blip r:embed="rId2" cstate="print"/>
          <a:srcRect l="42246" t="12256" r="28078" b="18295"/>
          <a:stretch>
            <a:fillRect/>
          </a:stretch>
        </p:blipFill>
        <p:spPr bwMode="auto">
          <a:xfrm>
            <a:off x="9601200" y="-304800"/>
            <a:ext cx="5580166" cy="73462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6" name="Chart 5"/>
          <p:cNvGraphicFramePr/>
          <p:nvPr/>
        </p:nvGraphicFramePr>
        <p:xfrm>
          <a:off x="10972800" y="-1447800"/>
          <a:ext cx="7391400"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9"/>
          <p:cNvSpPr txBox="1"/>
          <p:nvPr/>
        </p:nvSpPr>
        <p:spPr>
          <a:xfrm>
            <a:off x="10363200" y="4191000"/>
            <a:ext cx="2438400" cy="26670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en-US" sz="1400" b="1" u="sng" dirty="0" smtClean="0">
                <a:solidFill>
                  <a:srgbClr val="FF0000"/>
                </a:solidFill>
              </a:rPr>
              <a:t>Discretionary </a:t>
            </a:r>
            <a:r>
              <a:rPr lang="en-US" sz="1400" b="1" u="sng" dirty="0">
                <a:solidFill>
                  <a:srgbClr val="FF0000"/>
                </a:solidFill>
              </a:rPr>
              <a:t>Spending (total $1.368 trillion</a:t>
            </a:r>
            <a:r>
              <a:rPr lang="en-US" sz="1400" b="1" u="sng" dirty="0" smtClean="0">
                <a:solidFill>
                  <a:srgbClr val="FF0000"/>
                </a:solidFill>
              </a:rPr>
              <a:t>) </a:t>
            </a:r>
            <a:r>
              <a:rPr lang="en-US" b="1" i="1" dirty="0" smtClean="0">
                <a:solidFill>
                  <a:srgbClr val="FF0000"/>
                </a:solidFill>
              </a:rPr>
              <a:t>some line items:</a:t>
            </a:r>
            <a:endParaRPr lang="en-US" b="1" i="1" dirty="0">
              <a:solidFill>
                <a:srgbClr val="FF0000"/>
              </a:solidFill>
            </a:endParaRPr>
          </a:p>
          <a:p>
            <a:pPr>
              <a:defRPr/>
            </a:pPr>
            <a:endParaRPr lang="en-US" sz="800" dirty="0" smtClean="0">
              <a:solidFill>
                <a:srgbClr val="FF0000"/>
              </a:solidFill>
            </a:endParaRPr>
          </a:p>
          <a:p>
            <a:pPr>
              <a:buFont typeface="Arial" pitchFamily="34" charset="0"/>
              <a:buChar char="•"/>
              <a:defRPr/>
            </a:pPr>
            <a:r>
              <a:rPr lang="en-US" sz="1400" dirty="0" smtClean="0">
                <a:solidFill>
                  <a:srgbClr val="FF0000"/>
                </a:solidFill>
              </a:rPr>
              <a:t>Defense </a:t>
            </a:r>
            <a:r>
              <a:rPr lang="en-US" sz="1400" dirty="0">
                <a:solidFill>
                  <a:srgbClr val="FF0000"/>
                </a:solidFill>
              </a:rPr>
              <a:t>($</a:t>
            </a:r>
            <a:r>
              <a:rPr lang="en-US" sz="1400" dirty="0" smtClean="0">
                <a:solidFill>
                  <a:srgbClr val="FF0000"/>
                </a:solidFill>
              </a:rPr>
              <a:t>664b) </a:t>
            </a:r>
          </a:p>
          <a:p>
            <a:pPr>
              <a:buFont typeface="Arial" pitchFamily="34" charset="0"/>
              <a:buChar char="•"/>
              <a:defRPr/>
            </a:pPr>
            <a:r>
              <a:rPr lang="en-US" sz="1400" dirty="0" smtClean="0">
                <a:solidFill>
                  <a:srgbClr val="FF0000"/>
                </a:solidFill>
              </a:rPr>
              <a:t>HHS </a:t>
            </a:r>
            <a:r>
              <a:rPr lang="en-US" sz="1400" dirty="0">
                <a:solidFill>
                  <a:srgbClr val="FF0000"/>
                </a:solidFill>
              </a:rPr>
              <a:t>($</a:t>
            </a:r>
            <a:r>
              <a:rPr lang="en-US" sz="1400" dirty="0" smtClean="0">
                <a:solidFill>
                  <a:srgbClr val="FF0000"/>
                </a:solidFill>
              </a:rPr>
              <a:t>79b)</a:t>
            </a:r>
          </a:p>
          <a:p>
            <a:pPr>
              <a:buFont typeface="Arial" pitchFamily="34" charset="0"/>
              <a:buChar char="•"/>
              <a:defRPr/>
            </a:pPr>
            <a:r>
              <a:rPr lang="en-US" sz="1400" dirty="0" smtClean="0">
                <a:solidFill>
                  <a:srgbClr val="FF0000"/>
                </a:solidFill>
              </a:rPr>
              <a:t>Education </a:t>
            </a:r>
            <a:r>
              <a:rPr lang="en-US" sz="1400" dirty="0">
                <a:solidFill>
                  <a:srgbClr val="FF0000"/>
                </a:solidFill>
              </a:rPr>
              <a:t>($</a:t>
            </a:r>
            <a:r>
              <a:rPr lang="en-US" sz="1400" dirty="0" smtClean="0">
                <a:solidFill>
                  <a:srgbClr val="FF0000"/>
                </a:solidFill>
              </a:rPr>
              <a:t>46.7 b)</a:t>
            </a:r>
          </a:p>
          <a:p>
            <a:pPr>
              <a:buFont typeface="Arial" pitchFamily="34" charset="0"/>
              <a:buChar char="•"/>
              <a:defRPr/>
            </a:pPr>
            <a:r>
              <a:rPr lang="en-US" sz="1400" dirty="0" smtClean="0">
                <a:solidFill>
                  <a:srgbClr val="FF0000"/>
                </a:solidFill>
              </a:rPr>
              <a:t>Homeland </a:t>
            </a:r>
            <a:r>
              <a:rPr lang="en-US" sz="1400" dirty="0">
                <a:solidFill>
                  <a:srgbClr val="FF0000"/>
                </a:solidFill>
              </a:rPr>
              <a:t>Security </a:t>
            </a:r>
            <a:r>
              <a:rPr lang="en-US" sz="1400" dirty="0" smtClean="0">
                <a:solidFill>
                  <a:srgbClr val="FF0000"/>
                </a:solidFill>
              </a:rPr>
              <a:t>                ($</a:t>
            </a:r>
            <a:r>
              <a:rPr lang="en-US" sz="1400" dirty="0">
                <a:solidFill>
                  <a:srgbClr val="FF0000"/>
                </a:solidFill>
              </a:rPr>
              <a:t>42.7 </a:t>
            </a:r>
            <a:r>
              <a:rPr lang="en-US" sz="1400" dirty="0" smtClean="0">
                <a:solidFill>
                  <a:srgbClr val="FF0000"/>
                </a:solidFill>
              </a:rPr>
              <a:t>b)</a:t>
            </a:r>
          </a:p>
          <a:p>
            <a:pPr>
              <a:defRPr/>
            </a:pPr>
            <a:endParaRPr lang="en-US" sz="800" dirty="0" smtClean="0">
              <a:solidFill>
                <a:srgbClr val="FF0000"/>
              </a:solidFill>
            </a:endParaRPr>
          </a:p>
          <a:p>
            <a:pPr algn="r">
              <a:defRPr/>
            </a:pPr>
            <a:r>
              <a:rPr lang="en-US" sz="1200" b="1" i="1" dirty="0" smtClean="0">
                <a:solidFill>
                  <a:srgbClr val="FF0000"/>
                </a:solidFill>
              </a:rPr>
              <a:t>and the list goes on…</a:t>
            </a:r>
            <a:endParaRPr lang="en-US" sz="1200" b="1" i="1" dirty="0">
              <a:solidFill>
                <a:srgbClr val="FF0000"/>
              </a:solidFill>
            </a:endParaRPr>
          </a:p>
        </p:txBody>
      </p:sp>
      <p:sp>
        <p:nvSpPr>
          <p:cNvPr id="10" name="TextBox 9"/>
          <p:cNvSpPr txBox="1"/>
          <p:nvPr/>
        </p:nvSpPr>
        <p:spPr>
          <a:xfrm>
            <a:off x="381000" y="381000"/>
            <a:ext cx="8534400" cy="646331"/>
          </a:xfrm>
          <a:prstGeom prst="rect">
            <a:avLst/>
          </a:prstGeom>
          <a:solidFill>
            <a:schemeClr val="bg1"/>
          </a:solidFill>
        </p:spPr>
        <p:txBody>
          <a:bodyPr wrap="square" rtlCol="0">
            <a:spAutoFit/>
          </a:bodyPr>
          <a:lstStyle/>
          <a:p>
            <a:r>
              <a:rPr lang="en-US" sz="3600" dirty="0" smtClean="0">
                <a:solidFill>
                  <a:srgbClr val="336600"/>
                </a:solidFill>
                <a:latin typeface="Calibri" pitchFamily="34" charset="0"/>
                <a:cs typeface="Calibri" pitchFamily="34" charset="0"/>
              </a:rPr>
              <a:t>2011 Government Spending</a:t>
            </a:r>
            <a:endParaRPr lang="en-US" sz="2000" b="1" i="1" dirty="0">
              <a:solidFill>
                <a:srgbClr val="336600"/>
              </a:solidFill>
              <a:latin typeface="Calibri" pitchFamily="34" charset="0"/>
              <a:cs typeface="Calibri" pitchFamily="34" charset="0"/>
            </a:endParaRPr>
          </a:p>
        </p:txBody>
      </p:sp>
      <p:pic>
        <p:nvPicPr>
          <p:cNvPr id="17410" name="Picture 2" descr="http://socioecohistory.files.wordpress.com/2011/07/us_federal_budget_n_expenditure_2011.png"/>
          <p:cNvPicPr>
            <a:picLocks noChangeAspect="1" noChangeArrowheads="1"/>
          </p:cNvPicPr>
          <p:nvPr/>
        </p:nvPicPr>
        <p:blipFill>
          <a:blip r:embed="rId3" cstate="print"/>
          <a:srcRect/>
          <a:stretch>
            <a:fillRect/>
          </a:stretch>
        </p:blipFill>
        <p:spPr bwMode="auto">
          <a:xfrm>
            <a:off x="685800" y="1524000"/>
            <a:ext cx="7848600" cy="4362169"/>
          </a:xfrm>
          <a:prstGeom prst="rect">
            <a:avLst/>
          </a:prstGeom>
          <a:noFill/>
        </p:spPr>
      </p:pic>
      <p:sp>
        <p:nvSpPr>
          <p:cNvPr id="9" name="Rectangle 8"/>
          <p:cNvSpPr/>
          <p:nvPr/>
        </p:nvSpPr>
        <p:spPr>
          <a:xfrm>
            <a:off x="228600" y="6400800"/>
            <a:ext cx="8686800" cy="228600"/>
          </a:xfrm>
          <a:prstGeom prst="rect">
            <a:avLst/>
          </a:prstGeom>
        </p:spPr>
        <p:txBody>
          <a:bodyPr wrap="square">
            <a:spAutoFit/>
          </a:bodyPr>
          <a:lstStyle/>
          <a:p>
            <a:pPr algn="r"/>
            <a:r>
              <a:rPr lang="en-US" sz="900" dirty="0" smtClean="0"/>
              <a:t>SOURCE: White House Office of Management and Budget; GRAPHIC: Wilson Andrews, Jacqueline </a:t>
            </a:r>
            <a:r>
              <a:rPr lang="en-US" sz="900" dirty="0" err="1" smtClean="0"/>
              <a:t>Kazil</a:t>
            </a:r>
            <a:r>
              <a:rPr lang="en-US" sz="900" dirty="0" smtClean="0"/>
              <a:t>, Laura Stanton, Karen </a:t>
            </a:r>
            <a:r>
              <a:rPr lang="en-US" sz="900" dirty="0" err="1" smtClean="0"/>
              <a:t>Yourish</a:t>
            </a:r>
            <a:r>
              <a:rPr lang="en-US" sz="900" dirty="0" smtClean="0"/>
              <a:t> The Washington Post</a:t>
            </a:r>
            <a:endParaRPr lang="en-US" sz="900" dirty="0"/>
          </a:p>
        </p:txBody>
      </p:sp>
      <p:graphicFrame>
        <p:nvGraphicFramePr>
          <p:cNvPr id="7" name="Table 6"/>
          <p:cNvGraphicFramePr>
            <a:graphicFrameLocks noGrp="1"/>
          </p:cNvGraphicFramePr>
          <p:nvPr/>
        </p:nvGraphicFramePr>
        <p:xfrm>
          <a:off x="9525000" y="1524000"/>
          <a:ext cx="4800600" cy="3566160"/>
        </p:xfrm>
        <a:graphic>
          <a:graphicData uri="http://schemas.openxmlformats.org/drawingml/2006/table">
            <a:tbl>
              <a:tblPr/>
              <a:tblGrid>
                <a:gridCol w="2400300"/>
                <a:gridCol w="2400300"/>
              </a:tblGrid>
              <a:tr h="0">
                <a:tc>
                  <a:txBody>
                    <a:bodyPr/>
                    <a:lstStyle/>
                    <a:p>
                      <a:pPr algn="l" fontAlgn="t"/>
                      <a:r>
                        <a:rPr lang="en-US"/>
                        <a:t>Total revenue</a:t>
                      </a:r>
                    </a:p>
                  </a:txBody>
                  <a:tcPr>
                    <a:lnL w="9525" cap="flat" cmpd="sng" algn="ctr">
                      <a:solidFill>
                        <a:srgbClr val="AAAAAA"/>
                      </a:solidFill>
                      <a:prstDash val="solid"/>
                      <a:round/>
                      <a:headEnd type="none" w="med" len="med"/>
                      <a:tailEnd type="none" w="med" len="med"/>
                    </a:lnL>
                    <a:lnR w="9525" cap="flat" cmpd="sng" algn="ctr">
                      <a:solidFill>
                        <a:srgbClr val="102806"/>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en-US"/>
                        <a:t>$2.627 trillion </a:t>
                      </a:r>
                      <a:r>
                        <a:rPr lang="en-US" i="1"/>
                        <a:t>(requested)</a:t>
                      </a:r>
                      <a:r>
                        <a:rPr lang="en-US"/>
                        <a:t/>
                      </a:r>
                      <a:br>
                        <a:rPr lang="en-US"/>
                      </a:br>
                      <a:r>
                        <a:rPr lang="en-US"/>
                        <a:t>$2.469 trillion </a:t>
                      </a:r>
                      <a:r>
                        <a:rPr lang="en-US" i="1"/>
                        <a:t>(enacted)</a:t>
                      </a:r>
                      <a:endParaRPr lang="en-US"/>
                    </a:p>
                  </a:txBody>
                  <a:tcPr>
                    <a:lnL w="9525" cap="flat" cmpd="sng" algn="ctr">
                      <a:solidFill>
                        <a:srgbClr val="102806"/>
                      </a:solidFill>
                      <a:prstDash val="solid"/>
                      <a:round/>
                      <a:headEnd type="none" w="med" len="med"/>
                      <a:tailEnd type="none" w="med" len="med"/>
                    </a:lnL>
                    <a:lnR w="9525" cap="flat" cmpd="sng" algn="ctr">
                      <a:solidFill>
                        <a:srgbClr val="102806"/>
                      </a:solidFill>
                      <a:prstDash val="solid"/>
                      <a:round/>
                      <a:headEnd type="none" w="med" len="med"/>
                      <a:tailEnd type="none" w="med" len="med"/>
                    </a:lnR>
                    <a:lnT w="9525" cap="flat" cmpd="sng" algn="ctr">
                      <a:solidFill>
                        <a:srgbClr val="102806"/>
                      </a:solidFill>
                      <a:prstDash val="solid"/>
                      <a:round/>
                      <a:headEnd type="none" w="med" len="med"/>
                      <a:tailEnd type="none" w="med" len="med"/>
                    </a:lnT>
                    <a:lnB w="9525" cap="flat" cmpd="sng" algn="ctr">
                      <a:solidFill>
                        <a:srgbClr val="F01ADC"/>
                      </a:solidFill>
                      <a:prstDash val="solid"/>
                      <a:round/>
                      <a:headEnd type="none" w="med" len="med"/>
                      <a:tailEnd type="none" w="med" len="med"/>
                    </a:lnB>
                    <a:solidFill>
                      <a:srgbClr val="F9F9F9"/>
                    </a:solidFill>
                  </a:tcPr>
                </a:tc>
              </a:tr>
              <a:tr h="0">
                <a:tc>
                  <a:txBody>
                    <a:bodyPr/>
                    <a:lstStyle/>
                    <a:p>
                      <a:pPr algn="l" fontAlgn="t"/>
                      <a:r>
                        <a:rPr lang="en-US"/>
                        <a:t>Total expenditures</a:t>
                      </a:r>
                    </a:p>
                  </a:txBody>
                  <a:tcPr>
                    <a:lnL w="9525" cap="flat" cmpd="sng" algn="ctr">
                      <a:solidFill>
                        <a:srgbClr val="AAAAAA"/>
                      </a:solidFill>
                      <a:prstDash val="solid"/>
                      <a:round/>
                      <a:headEnd type="none" w="med" len="med"/>
                      <a:tailEnd type="none" w="med" len="med"/>
                    </a:lnL>
                    <a:lnR w="9525" cap="flat" cmpd="sng" algn="ctr">
                      <a:solidFill>
                        <a:srgbClr val="F01ADC"/>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en-US"/>
                        <a:t>$3.729 trillion </a:t>
                      </a:r>
                      <a:r>
                        <a:rPr lang="en-US" i="1"/>
                        <a:t>(requested)</a:t>
                      </a:r>
                      <a:r>
                        <a:rPr lang="en-US"/>
                        <a:t/>
                      </a:r>
                      <a:br>
                        <a:rPr lang="en-US"/>
                      </a:br>
                      <a:r>
                        <a:rPr lang="en-US"/>
                        <a:t>$3.796 trillion </a:t>
                      </a:r>
                      <a:r>
                        <a:rPr lang="en-US" i="1"/>
                        <a:t>(enacted)</a:t>
                      </a:r>
                      <a:endParaRPr lang="en-US"/>
                    </a:p>
                  </a:txBody>
                  <a:tcPr>
                    <a:lnL w="9525" cap="flat" cmpd="sng" algn="ctr">
                      <a:solidFill>
                        <a:srgbClr val="F01ADC"/>
                      </a:solidFill>
                      <a:prstDash val="solid"/>
                      <a:round/>
                      <a:headEnd type="none" w="med" len="med"/>
                      <a:tailEnd type="none" w="med" len="med"/>
                    </a:lnL>
                    <a:lnR w="9525" cap="flat" cmpd="sng" algn="ctr">
                      <a:solidFill>
                        <a:srgbClr val="F01ADC"/>
                      </a:solidFill>
                      <a:prstDash val="solid"/>
                      <a:round/>
                      <a:headEnd type="none" w="med" len="med"/>
                      <a:tailEnd type="none" w="med" len="med"/>
                    </a:lnR>
                    <a:lnT w="9525" cap="flat" cmpd="sng" algn="ctr">
                      <a:solidFill>
                        <a:srgbClr val="F01ADC"/>
                      </a:solidFill>
                      <a:prstDash val="solid"/>
                      <a:round/>
                      <a:headEnd type="none" w="med" len="med"/>
                      <a:tailEnd type="none" w="med" len="med"/>
                    </a:lnT>
                    <a:lnB w="9525" cap="flat" cmpd="sng" algn="ctr">
                      <a:solidFill>
                        <a:srgbClr val="701FDC"/>
                      </a:solidFill>
                      <a:prstDash val="solid"/>
                      <a:round/>
                      <a:headEnd type="none" w="med" len="med"/>
                      <a:tailEnd type="none" w="med" len="med"/>
                    </a:lnB>
                    <a:solidFill>
                      <a:srgbClr val="F9F9F9"/>
                    </a:solidFill>
                  </a:tcPr>
                </a:tc>
              </a:tr>
              <a:tr h="0">
                <a:tc>
                  <a:txBody>
                    <a:bodyPr/>
                    <a:lstStyle/>
                    <a:p>
                      <a:pPr algn="l" fontAlgn="t"/>
                      <a:r>
                        <a:rPr lang="en-US" u="none" strike="noStrike">
                          <a:solidFill>
                            <a:srgbClr val="0B0080"/>
                          </a:solidFill>
                          <a:hlinkClick r:id="rId4" tooltip="Government budget deficit"/>
                        </a:rPr>
                        <a:t>Deficit</a:t>
                      </a:r>
                      <a:endParaRPr lang="en-US"/>
                    </a:p>
                  </a:txBody>
                  <a:tcPr>
                    <a:lnL w="9525" cap="flat" cmpd="sng" algn="ctr">
                      <a:solidFill>
                        <a:srgbClr val="AAAAAA"/>
                      </a:solidFill>
                      <a:prstDash val="solid"/>
                      <a:round/>
                      <a:headEnd type="none" w="med" len="med"/>
                      <a:tailEnd type="none" w="med" len="med"/>
                    </a:lnL>
                    <a:lnR w="9525" cap="flat" cmpd="sng" algn="ctr">
                      <a:solidFill>
                        <a:srgbClr val="701FDC"/>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en-US" dirty="0"/>
                        <a:t>$1.101 trillion </a:t>
                      </a:r>
                      <a:r>
                        <a:rPr lang="en-US" i="1" dirty="0"/>
                        <a:t>(requested)</a:t>
                      </a:r>
                      <a:r>
                        <a:rPr lang="en-US" dirty="0"/>
                        <a:t/>
                      </a:r>
                      <a:br>
                        <a:rPr lang="en-US" dirty="0"/>
                      </a:br>
                      <a:r>
                        <a:rPr lang="en-US" dirty="0"/>
                        <a:t>$1.327 trillion </a:t>
                      </a:r>
                      <a:r>
                        <a:rPr lang="en-US" i="1" dirty="0"/>
                        <a:t>(enacted)</a:t>
                      </a:r>
                      <a:endParaRPr lang="en-US" dirty="0"/>
                    </a:p>
                  </a:txBody>
                  <a:tcPr>
                    <a:lnL w="9525" cap="flat" cmpd="sng" algn="ctr">
                      <a:solidFill>
                        <a:srgbClr val="701FDC"/>
                      </a:solidFill>
                      <a:prstDash val="solid"/>
                      <a:round/>
                      <a:headEnd type="none" w="med" len="med"/>
                      <a:tailEnd type="none" w="med" len="med"/>
                    </a:lnL>
                    <a:lnR w="9525" cap="flat" cmpd="sng" algn="ctr">
                      <a:solidFill>
                        <a:srgbClr val="701FDC"/>
                      </a:solidFill>
                      <a:prstDash val="solid"/>
                      <a:round/>
                      <a:headEnd type="none" w="med" len="med"/>
                      <a:tailEnd type="none" w="med" len="med"/>
                    </a:lnR>
                    <a:lnT w="9525" cap="flat" cmpd="sng" algn="ctr">
                      <a:solidFill>
                        <a:srgbClr val="701FDC"/>
                      </a:solidFill>
                      <a:prstDash val="solid"/>
                      <a:round/>
                      <a:headEnd type="none" w="med" len="med"/>
                      <a:tailEnd type="none" w="med" len="med"/>
                    </a:lnT>
                    <a:lnB w="9525" cap="flat" cmpd="sng" algn="ctr">
                      <a:solidFill>
                        <a:srgbClr val="701FDC"/>
                      </a:solidFill>
                      <a:prstDash val="solid"/>
                      <a:round/>
                      <a:headEnd type="none" w="med" len="med"/>
                      <a:tailEnd type="none" w="med" len="med"/>
                    </a:lnB>
                    <a:solidFill>
                      <a:srgbClr val="F9F9F9"/>
                    </a:solidFill>
                  </a:tcPr>
                </a:tc>
              </a:tr>
            </a:tbl>
          </a:graphicData>
        </a:graphic>
      </p:graphicFrame>
      <p:sp>
        <p:nvSpPr>
          <p:cNvPr id="11" name="Rectangle 10"/>
          <p:cNvSpPr/>
          <p:nvPr/>
        </p:nvSpPr>
        <p:spPr>
          <a:xfrm>
            <a:off x="152400" y="5943600"/>
            <a:ext cx="8686800" cy="338554"/>
          </a:xfrm>
          <a:prstGeom prst="rect">
            <a:avLst/>
          </a:prstGeom>
        </p:spPr>
        <p:txBody>
          <a:bodyPr wrap="square">
            <a:spAutoFit/>
          </a:bodyPr>
          <a:lstStyle/>
          <a:p>
            <a:r>
              <a:rPr lang="en-US" sz="1600" dirty="0" smtClean="0">
                <a:latin typeface="Tw Cen MT" pitchFamily="34" charset="0"/>
              </a:rPr>
              <a:t>(2010 spending-$3.55 trillion, 2012 spending-$3.8; $1.327 trillion deficit) </a:t>
            </a:r>
            <a:endParaRPr lang="en-US"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2362200"/>
            <a:ext cx="8534400" cy="758825"/>
          </a:xfrm>
        </p:spPr>
        <p:txBody>
          <a:bodyPr/>
          <a:lstStyle/>
          <a:p>
            <a:r>
              <a:rPr lang="en-US" sz="3600" b="1" dirty="0" smtClean="0">
                <a:solidFill>
                  <a:srgbClr val="311D69"/>
                </a:solidFill>
                <a:latin typeface="Calibri" pitchFamily="34" charset="0"/>
                <a:cs typeface="Calibri" pitchFamily="34" charset="0"/>
              </a:rPr>
              <a:t>Why do Nonprofits Exist?</a:t>
            </a:r>
            <a:endParaRPr lang="en-US" sz="3600" b="1" dirty="0">
              <a:solidFill>
                <a:srgbClr val="311D69"/>
              </a:solidFill>
              <a:latin typeface="Calibri" pitchFamily="34"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228601"/>
            <a:ext cx="8686800" cy="609600"/>
          </a:xfrm>
        </p:spPr>
        <p:txBody>
          <a:bodyPr/>
          <a:lstStyle/>
          <a:p>
            <a:r>
              <a:rPr lang="en-US" sz="2800" b="1" dirty="0" smtClean="0">
                <a:solidFill>
                  <a:srgbClr val="311D69"/>
                </a:solidFill>
                <a:latin typeface="Calibri" pitchFamily="34" charset="0"/>
                <a:cs typeface="Calibri" pitchFamily="34" charset="0"/>
              </a:rPr>
              <a:t>Why do Nonprofits Exist?</a:t>
            </a:r>
            <a:endParaRPr lang="en-US" sz="2800" b="1" dirty="0">
              <a:solidFill>
                <a:srgbClr val="311D69"/>
              </a:solidFill>
              <a:latin typeface="Calibri" pitchFamily="34" charset="0"/>
              <a:cs typeface="Calibri" pitchFamily="34" charset="0"/>
            </a:endParaRPr>
          </a:p>
        </p:txBody>
      </p:sp>
      <p:sp>
        <p:nvSpPr>
          <p:cNvPr id="3" name="Title 5"/>
          <p:cNvSpPr txBox="1">
            <a:spLocks/>
          </p:cNvSpPr>
          <p:nvPr/>
        </p:nvSpPr>
        <p:spPr bwMode="auto">
          <a:xfrm>
            <a:off x="914400" y="1295400"/>
            <a:ext cx="7467600" cy="2133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defTabSz="914400" rtl="0" eaLnBrk="0" fontAlgn="base" latinLnBrk="0" hangingPunct="0">
              <a:lnSpc>
                <a:spcPct val="140000"/>
              </a:lnSpc>
              <a:spcBef>
                <a:spcPct val="0"/>
              </a:spcBef>
              <a:spcAft>
                <a:spcPct val="0"/>
              </a:spcAft>
              <a:buClrTx/>
              <a:buSzTx/>
              <a:buFontTx/>
              <a:buNone/>
              <a:tabLst/>
              <a:defRPr/>
            </a:pPr>
            <a:r>
              <a:rPr kumimoji="0" lang="en-US" sz="3200"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To bridge the gap </a:t>
            </a:r>
            <a:r>
              <a:rPr lang="en-US" sz="3200" dirty="0" smtClean="0">
                <a:solidFill>
                  <a:srgbClr val="311D69"/>
                </a:solidFill>
                <a:latin typeface="Calibri" pitchFamily="34" charset="0"/>
                <a:ea typeface="+mj-ea"/>
                <a:cs typeface="Calibri" pitchFamily="34" charset="0"/>
              </a:rPr>
              <a:t>between:</a:t>
            </a:r>
          </a:p>
          <a:p>
            <a:pPr lvl="1" eaLnBrk="0" hangingPunct="0">
              <a:lnSpc>
                <a:spcPct val="140000"/>
              </a:lnSpc>
              <a:buFont typeface="Arial" pitchFamily="34" charset="0"/>
              <a:buChar char="•"/>
            </a:pPr>
            <a:r>
              <a:rPr kumimoji="0" lang="en-US" sz="2800" i="0" u="none" strike="noStrike" kern="1200" cap="none" spc="0" normalizeH="0" noProof="0" dirty="0" smtClean="0">
                <a:ln>
                  <a:noFill/>
                </a:ln>
                <a:solidFill>
                  <a:srgbClr val="311D69"/>
                </a:solidFill>
                <a:effectLst/>
                <a:uLnTx/>
                <a:uFillTx/>
                <a:latin typeface="Calibri" pitchFamily="34" charset="0"/>
                <a:ea typeface="+mj-ea"/>
                <a:cs typeface="Calibri" pitchFamily="34" charset="0"/>
              </a:rPr>
              <a:t> Government</a:t>
            </a:r>
          </a:p>
          <a:p>
            <a:pPr lvl="1" eaLnBrk="0" hangingPunct="0">
              <a:lnSpc>
                <a:spcPct val="140000"/>
              </a:lnSpc>
              <a:buFont typeface="Arial" pitchFamily="34" charset="0"/>
              <a:buChar char="•"/>
            </a:pPr>
            <a:r>
              <a:rPr lang="en-US" sz="2800" baseline="0" dirty="0" smtClean="0">
                <a:solidFill>
                  <a:srgbClr val="311D69"/>
                </a:solidFill>
                <a:latin typeface="Calibri" pitchFamily="34" charset="0"/>
                <a:ea typeface="+mj-ea"/>
                <a:cs typeface="Calibri" pitchFamily="34" charset="0"/>
              </a:rPr>
              <a:t> Private</a:t>
            </a:r>
            <a:r>
              <a:rPr lang="en-US" sz="2800" dirty="0" smtClean="0">
                <a:solidFill>
                  <a:srgbClr val="311D69"/>
                </a:solidFill>
                <a:latin typeface="Calibri" pitchFamily="34" charset="0"/>
                <a:ea typeface="+mj-ea"/>
                <a:cs typeface="Calibri" pitchFamily="34" charset="0"/>
              </a:rPr>
              <a:t> Sector</a:t>
            </a:r>
            <a:endParaRPr kumimoji="0" lang="en-US" sz="2800" i="0" u="none" strike="noStrike" kern="1200" cap="none" spc="0" normalizeH="0" baseline="0" noProof="0" dirty="0">
              <a:ln>
                <a:noFill/>
              </a:ln>
              <a:solidFill>
                <a:srgbClr val="311D69"/>
              </a:solidFill>
              <a:effectLst/>
              <a:uLnTx/>
              <a:uFillTx/>
              <a:latin typeface="Calibri" pitchFamily="34" charset="0"/>
              <a:ea typeface="+mj-ea"/>
              <a:cs typeface="Calibri" pitchFamily="34" charset="0"/>
            </a:endParaRPr>
          </a:p>
        </p:txBody>
      </p:sp>
      <p:pic>
        <p:nvPicPr>
          <p:cNvPr id="36866" name="Picture 2" descr="http://4.bp.blogspot.com/_icnlnU-u6Zo/TNrYf2RsAMI/AAAAAAAAAAM/wFoh3WmpDQQ/S748/RainbowBridge.jpg"/>
          <p:cNvPicPr>
            <a:picLocks noChangeAspect="1" noChangeArrowheads="1"/>
          </p:cNvPicPr>
          <p:nvPr/>
        </p:nvPicPr>
        <p:blipFill>
          <a:blip r:embed="rId2" cstate="print"/>
          <a:srcRect/>
          <a:stretch>
            <a:fillRect/>
          </a:stretch>
        </p:blipFill>
        <p:spPr bwMode="auto">
          <a:xfrm>
            <a:off x="4648200" y="2514600"/>
            <a:ext cx="3810000" cy="2857500"/>
          </a:xfrm>
          <a:prstGeom prst="rect">
            <a:avLst/>
          </a:prstGeom>
          <a:noFill/>
        </p:spPr>
      </p:pic>
      <p:sp>
        <p:nvSpPr>
          <p:cNvPr id="5" name="TextBox 4"/>
          <p:cNvSpPr txBox="1"/>
          <p:nvPr/>
        </p:nvSpPr>
        <p:spPr>
          <a:xfrm>
            <a:off x="457200" y="5715000"/>
            <a:ext cx="4343400" cy="461665"/>
          </a:xfrm>
          <a:prstGeom prst="rect">
            <a:avLst/>
          </a:prstGeom>
          <a:noFill/>
        </p:spPr>
        <p:txBody>
          <a:bodyPr wrap="square" rtlCol="0">
            <a:spAutoFit/>
          </a:bodyPr>
          <a:lstStyle/>
          <a:p>
            <a:r>
              <a:rPr lang="en-US" b="1" i="1" dirty="0" smtClean="0">
                <a:solidFill>
                  <a:srgbClr val="C00000"/>
                </a:solidFill>
                <a:latin typeface="Times New Roman" pitchFamily="18" charset="0"/>
                <a:cs typeface="Times New Roman" pitchFamily="18" charset="0"/>
              </a:rPr>
              <a:t>Is the gap growing or shrinking?</a:t>
            </a:r>
            <a:endParaRPr lang="en-US" b="1" i="1" dirty="0">
              <a:solidFill>
                <a:srgbClr val="C000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625" y="1371601"/>
            <a:ext cx="8504238" cy="4727574"/>
          </a:xfrm>
        </p:spPr>
        <p:txBody>
          <a:bodyPr>
            <a:noAutofit/>
          </a:bodyPr>
          <a:lstStyle/>
          <a:p>
            <a:pPr lvl="1" eaLnBrk="1" hangingPunct="1">
              <a:spcAft>
                <a:spcPts val="600"/>
              </a:spcAft>
              <a:buNone/>
              <a:defRPr/>
            </a:pPr>
            <a:r>
              <a:rPr lang="en-US" sz="2600" dirty="0" smtClean="0">
                <a:solidFill>
                  <a:srgbClr val="311D69"/>
                </a:solidFill>
                <a:latin typeface="Calibri" pitchFamily="34" charset="0"/>
                <a:cs typeface="Calibri" pitchFamily="34" charset="0"/>
              </a:rPr>
              <a:t>What we know:</a:t>
            </a:r>
          </a:p>
          <a:p>
            <a:pPr lvl="2" eaLnBrk="1" hangingPunct="1">
              <a:spcAft>
                <a:spcPts val="600"/>
              </a:spcAft>
              <a:defRPr/>
            </a:pPr>
            <a:r>
              <a:rPr lang="en-US" sz="2200" dirty="0" smtClean="0">
                <a:solidFill>
                  <a:srgbClr val="C00000"/>
                </a:solidFill>
                <a:latin typeface="Calibri" pitchFamily="34" charset="0"/>
                <a:cs typeface="Calibri" pitchFamily="34" charset="0"/>
              </a:rPr>
              <a:t># of Nonprofits have increased in the last decade</a:t>
            </a:r>
          </a:p>
          <a:p>
            <a:pPr lvl="2" eaLnBrk="1" hangingPunct="1">
              <a:spcAft>
                <a:spcPts val="600"/>
              </a:spcAft>
              <a:defRPr/>
            </a:pPr>
            <a:r>
              <a:rPr lang="en-US" sz="2200" dirty="0" smtClean="0">
                <a:solidFill>
                  <a:srgbClr val="C00000"/>
                </a:solidFill>
                <a:latin typeface="Calibri" pitchFamily="34" charset="0"/>
                <a:cs typeface="Calibri" pitchFamily="34" charset="0"/>
              </a:rPr>
              <a:t>Federal budget deficits continue to rise</a:t>
            </a:r>
          </a:p>
          <a:p>
            <a:pPr lvl="2" eaLnBrk="1" hangingPunct="1">
              <a:spcAft>
                <a:spcPts val="600"/>
              </a:spcAft>
              <a:defRPr/>
            </a:pPr>
            <a:r>
              <a:rPr lang="en-US" sz="2200" dirty="0" smtClean="0">
                <a:solidFill>
                  <a:srgbClr val="C00000"/>
                </a:solidFill>
                <a:latin typeface="Calibri" pitchFamily="34" charset="0"/>
                <a:cs typeface="Calibri" pitchFamily="34" charset="0"/>
              </a:rPr>
              <a:t>Private sector experiencing records profits</a:t>
            </a:r>
          </a:p>
          <a:p>
            <a:pPr lvl="2" eaLnBrk="1" hangingPunct="1">
              <a:spcAft>
                <a:spcPts val="600"/>
              </a:spcAft>
              <a:buNone/>
              <a:defRPr/>
            </a:pPr>
            <a:endParaRPr lang="en-US" sz="2400" dirty="0" smtClean="0">
              <a:solidFill>
                <a:srgbClr val="C00000"/>
              </a:solidFill>
              <a:latin typeface="Calibri" pitchFamily="34" charset="0"/>
              <a:cs typeface="Calibri" pitchFamily="34" charset="0"/>
            </a:endParaRPr>
          </a:p>
          <a:p>
            <a:pPr lvl="2" eaLnBrk="1" hangingPunct="1">
              <a:spcAft>
                <a:spcPts val="600"/>
              </a:spcAft>
              <a:buNone/>
              <a:defRPr/>
            </a:pPr>
            <a:r>
              <a:rPr lang="en-US" sz="2600" dirty="0" smtClean="0">
                <a:solidFill>
                  <a:srgbClr val="311D69"/>
                </a:solidFill>
                <a:latin typeface="Calibri" pitchFamily="34" charset="0"/>
                <a:cs typeface="Calibri" pitchFamily="34" charset="0"/>
              </a:rPr>
              <a:t>			What we can expect:</a:t>
            </a:r>
            <a:endParaRPr lang="en-US" sz="2600" dirty="0" smtClean="0">
              <a:solidFill>
                <a:srgbClr val="311D69"/>
              </a:solidFill>
            </a:endParaRPr>
          </a:p>
          <a:p>
            <a:pPr marL="2491740" lvl="8" indent="-342900">
              <a:spcAft>
                <a:spcPts val="600"/>
              </a:spcAft>
              <a:buFont typeface="Wingdings" pitchFamily="2" charset="2"/>
              <a:buChar char="v"/>
              <a:defRPr/>
            </a:pPr>
            <a:r>
              <a:rPr lang="en-US" sz="2200" cap="none" dirty="0" smtClean="0">
                <a:solidFill>
                  <a:srgbClr val="C00000"/>
                </a:solidFill>
                <a:latin typeface="Calibri" pitchFamily="34" charset="0"/>
                <a:cs typeface="Calibri" pitchFamily="34" charset="0"/>
              </a:rPr>
              <a:t>Less government funding for non-profits</a:t>
            </a:r>
          </a:p>
          <a:p>
            <a:pPr marL="2491740" lvl="8" indent="-342900">
              <a:spcAft>
                <a:spcPts val="600"/>
              </a:spcAft>
              <a:buFont typeface="Wingdings" pitchFamily="2" charset="2"/>
              <a:buChar char="v"/>
              <a:defRPr/>
            </a:pPr>
            <a:r>
              <a:rPr lang="en-US" sz="2200" cap="none" dirty="0" smtClean="0">
                <a:solidFill>
                  <a:srgbClr val="C00000"/>
                </a:solidFill>
                <a:latin typeface="Calibri" pitchFamily="34" charset="0"/>
                <a:cs typeface="Calibri" pitchFamily="34" charset="0"/>
              </a:rPr>
              <a:t>More gaps in services; smaller government</a:t>
            </a:r>
          </a:p>
          <a:p>
            <a:pPr marL="2491740" lvl="8" indent="-342900">
              <a:spcAft>
                <a:spcPts val="600"/>
              </a:spcAft>
              <a:buFont typeface="Wingdings" pitchFamily="2" charset="2"/>
              <a:buChar char="v"/>
              <a:defRPr/>
            </a:pPr>
            <a:r>
              <a:rPr lang="en-US" sz="2200" cap="none" dirty="0" smtClean="0">
                <a:solidFill>
                  <a:srgbClr val="C00000"/>
                </a:solidFill>
                <a:latin typeface="Calibri" pitchFamily="34" charset="0"/>
                <a:cs typeface="Calibri" pitchFamily="34" charset="0"/>
              </a:rPr>
              <a:t>Opportunities for private sector…</a:t>
            </a:r>
            <a:r>
              <a:rPr lang="en-US" sz="2200" i="1" u="sng" cap="none" dirty="0" smtClean="0">
                <a:solidFill>
                  <a:srgbClr val="C00000"/>
                </a:solidFill>
                <a:latin typeface="Calibri" pitchFamily="34" charset="0"/>
                <a:cs typeface="Calibri" pitchFamily="34" charset="0"/>
              </a:rPr>
              <a:t>eventually</a:t>
            </a:r>
          </a:p>
          <a:p>
            <a:pPr marL="2491740" lvl="8" indent="-342900">
              <a:spcAft>
                <a:spcPts val="600"/>
              </a:spcAft>
              <a:buFont typeface="Wingdings" pitchFamily="2" charset="2"/>
              <a:buChar char="v"/>
              <a:defRPr/>
            </a:pPr>
            <a:r>
              <a:rPr lang="en-US" sz="2200" cap="none" dirty="0" smtClean="0">
                <a:solidFill>
                  <a:srgbClr val="C00000"/>
                </a:solidFill>
                <a:latin typeface="Calibri" pitchFamily="34" charset="0"/>
                <a:cs typeface="Calibri" pitchFamily="34" charset="0"/>
              </a:rPr>
              <a:t>Nonprofits bridging gaps…</a:t>
            </a:r>
            <a:r>
              <a:rPr lang="en-US" sz="2200" i="1" u="sng" cap="none" dirty="0" smtClean="0">
                <a:solidFill>
                  <a:srgbClr val="C00000"/>
                </a:solidFill>
                <a:latin typeface="Calibri" pitchFamily="34" charset="0"/>
                <a:cs typeface="Calibri" pitchFamily="34" charset="0"/>
              </a:rPr>
              <a:t>now</a:t>
            </a:r>
          </a:p>
          <a:p>
            <a:pPr lvl="1" algn="ctr" eaLnBrk="1" hangingPunct="1">
              <a:spcAft>
                <a:spcPts val="600"/>
              </a:spcAft>
              <a:buNone/>
              <a:defRPr/>
            </a:pPr>
            <a:r>
              <a:rPr lang="en-US" sz="2400" dirty="0" smtClean="0">
                <a:solidFill>
                  <a:schemeClr val="tx2">
                    <a:lumMod val="75000"/>
                  </a:schemeClr>
                </a:solidFill>
              </a:rPr>
              <a:t> </a:t>
            </a:r>
          </a:p>
        </p:txBody>
      </p:sp>
      <p:sp>
        <p:nvSpPr>
          <p:cNvPr id="7" name="Title 5"/>
          <p:cNvSpPr txBox="1">
            <a:spLocks/>
          </p:cNvSpPr>
          <p:nvPr/>
        </p:nvSpPr>
        <p:spPr bwMode="auto">
          <a:xfrm>
            <a:off x="228600" y="228601"/>
            <a:ext cx="86868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311D69"/>
              </a:solidFill>
              <a:effectLst/>
              <a:uLnTx/>
              <a:uFillTx/>
              <a:latin typeface="Calibri" pitchFamily="34" charset="0"/>
              <a:ea typeface="+mj-ea"/>
              <a:cs typeface="Calibri" pitchFamily="34" charset="0"/>
            </a:endParaRPr>
          </a:p>
        </p:txBody>
      </p:sp>
      <p:sp>
        <p:nvSpPr>
          <p:cNvPr id="8" name="Title 5"/>
          <p:cNvSpPr>
            <a:spLocks noGrp="1"/>
          </p:cNvSpPr>
          <p:nvPr>
            <p:ph type="title"/>
          </p:nvPr>
        </p:nvSpPr>
        <p:spPr>
          <a:xfrm>
            <a:off x="381000" y="381001"/>
            <a:ext cx="8458200" cy="609600"/>
          </a:xfrm>
        </p:spPr>
        <p:txBody>
          <a:bodyPr/>
          <a:lstStyle/>
          <a:p>
            <a:r>
              <a:rPr lang="en-US" sz="2800" b="1" dirty="0" smtClean="0">
                <a:solidFill>
                  <a:srgbClr val="311D69"/>
                </a:solidFill>
                <a:latin typeface="Calibri" pitchFamily="34" charset="0"/>
                <a:cs typeface="Calibri" pitchFamily="34" charset="0"/>
              </a:rPr>
              <a:t>Bridging Gaps for the Future</a:t>
            </a:r>
            <a:endParaRPr lang="en-US" sz="2800" b="1" dirty="0">
              <a:solidFill>
                <a:srgbClr val="311D69"/>
              </a:solidFill>
              <a:latin typeface="Calibri" pitchFamily="34"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625" y="1676399"/>
            <a:ext cx="8504238" cy="4422775"/>
          </a:xfrm>
        </p:spPr>
        <p:txBody>
          <a:bodyPr/>
          <a:lstStyle/>
          <a:p>
            <a:pPr lvl="1" algn="ctr" eaLnBrk="1" hangingPunct="1">
              <a:spcAft>
                <a:spcPts val="600"/>
              </a:spcAft>
              <a:buNone/>
              <a:defRPr/>
            </a:pPr>
            <a:r>
              <a:rPr lang="en-US" sz="2400" dirty="0" smtClean="0">
                <a:solidFill>
                  <a:schemeClr val="tx2">
                    <a:lumMod val="75000"/>
                  </a:schemeClr>
                </a:solidFill>
              </a:rPr>
              <a:t> </a:t>
            </a:r>
          </a:p>
        </p:txBody>
      </p:sp>
      <p:sp>
        <p:nvSpPr>
          <p:cNvPr id="5" name="Title 1"/>
          <p:cNvSpPr txBox="1">
            <a:spLocks/>
          </p:cNvSpPr>
          <p:nvPr/>
        </p:nvSpPr>
        <p:spPr bwMode="auto">
          <a:xfrm>
            <a:off x="381000" y="3200400"/>
            <a:ext cx="85344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
            </a:r>
            <a:b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br>
            <a:endParaRPr kumimoji="0" lang="en-US" sz="3600" b="1" i="0" u="none" strike="noStrike" kern="1200" cap="none" spc="0" normalizeH="0" baseline="0" noProof="0" dirty="0">
              <a:ln>
                <a:noFill/>
              </a:ln>
              <a:solidFill>
                <a:schemeClr val="accent5">
                  <a:lumMod val="50000"/>
                </a:schemeClr>
              </a:solidFill>
              <a:effectLst/>
              <a:uLnTx/>
              <a:uFillTx/>
              <a:latin typeface="Tw Cen MT" pitchFamily="34" charset="0"/>
              <a:ea typeface="+mj-ea"/>
              <a:cs typeface="+mj-cs"/>
            </a:endParaRPr>
          </a:p>
        </p:txBody>
      </p:sp>
      <p:sp>
        <p:nvSpPr>
          <p:cNvPr id="7" name="Title 5"/>
          <p:cNvSpPr txBox="1">
            <a:spLocks/>
          </p:cNvSpPr>
          <p:nvPr/>
        </p:nvSpPr>
        <p:spPr bwMode="auto">
          <a:xfrm>
            <a:off x="228600" y="228601"/>
            <a:ext cx="86868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311D69"/>
              </a:solidFill>
              <a:effectLst/>
              <a:uLnTx/>
              <a:uFillTx/>
              <a:latin typeface="Calibri" pitchFamily="34" charset="0"/>
              <a:ea typeface="+mj-ea"/>
              <a:cs typeface="Calibri" pitchFamily="34" charset="0"/>
            </a:endParaRPr>
          </a:p>
        </p:txBody>
      </p:sp>
      <p:sp>
        <p:nvSpPr>
          <p:cNvPr id="9" name="Title 5"/>
          <p:cNvSpPr>
            <a:spLocks noGrp="1"/>
          </p:cNvSpPr>
          <p:nvPr>
            <p:ph type="title"/>
          </p:nvPr>
        </p:nvSpPr>
        <p:spPr>
          <a:xfrm>
            <a:off x="381000" y="1752600"/>
            <a:ext cx="8382000" cy="4495799"/>
          </a:xfrm>
        </p:spPr>
        <p:txBody>
          <a:bodyPr/>
          <a:lstStyle/>
          <a:p>
            <a:r>
              <a:rPr lang="en-US" sz="3600" b="1" dirty="0" smtClean="0">
                <a:solidFill>
                  <a:srgbClr val="311D69"/>
                </a:solidFill>
                <a:latin typeface="Calibri" pitchFamily="34" charset="0"/>
                <a:cs typeface="Calibri" pitchFamily="34" charset="0"/>
              </a:rPr>
              <a:t>What is the Cost of Bridging Gaps?</a:t>
            </a:r>
            <a:br>
              <a:rPr lang="en-US" sz="3600" b="1" dirty="0" smtClean="0">
                <a:solidFill>
                  <a:srgbClr val="311D69"/>
                </a:solidFill>
                <a:latin typeface="Calibri" pitchFamily="34" charset="0"/>
                <a:cs typeface="Calibri" pitchFamily="34" charset="0"/>
              </a:rPr>
            </a:br>
            <a:r>
              <a:rPr lang="en-US" sz="3600" b="1" dirty="0" smtClean="0">
                <a:solidFill>
                  <a:srgbClr val="311D69"/>
                </a:solidFill>
                <a:latin typeface="Calibri" pitchFamily="34" charset="0"/>
                <a:cs typeface="Calibri" pitchFamily="34" charset="0"/>
              </a:rPr>
              <a:t/>
            </a:r>
            <a:br>
              <a:rPr lang="en-US" sz="3600" b="1" dirty="0" smtClean="0">
                <a:solidFill>
                  <a:srgbClr val="311D69"/>
                </a:solidFill>
                <a:latin typeface="Calibri" pitchFamily="34" charset="0"/>
                <a:cs typeface="Calibri" pitchFamily="34" charset="0"/>
              </a:rPr>
            </a:br>
            <a:r>
              <a:rPr lang="en-US" sz="3600" b="1" dirty="0" smtClean="0">
                <a:solidFill>
                  <a:srgbClr val="311D69"/>
                </a:solidFill>
                <a:latin typeface="Calibri" pitchFamily="34" charset="0"/>
                <a:cs typeface="Calibri" pitchFamily="34" charset="0"/>
              </a:rPr>
              <a:t/>
            </a:r>
            <a:br>
              <a:rPr lang="en-US" sz="3600" b="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r>
              <a:rPr lang="en-US" sz="2000" i="1" dirty="0" smtClean="0">
                <a:solidFill>
                  <a:srgbClr val="311D69"/>
                </a:solidFill>
                <a:latin typeface="Calibri" pitchFamily="34" charset="0"/>
                <a:cs typeface="Calibri" pitchFamily="34" charset="0"/>
              </a:rPr>
              <a:t/>
            </a:r>
            <a:br>
              <a:rPr lang="en-US" sz="2000" i="1" dirty="0" smtClean="0">
                <a:solidFill>
                  <a:srgbClr val="311D69"/>
                </a:solidFill>
                <a:latin typeface="Calibri" pitchFamily="34" charset="0"/>
                <a:cs typeface="Calibri" pitchFamily="34" charset="0"/>
              </a:rPr>
            </a:br>
            <a:endParaRPr lang="en-US" sz="2000" i="1" dirty="0">
              <a:solidFill>
                <a:srgbClr val="311D69"/>
              </a:solidFill>
              <a:latin typeface="Calibri" pitchFamily="34"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625" y="1676399"/>
            <a:ext cx="8504238" cy="4422775"/>
          </a:xfrm>
        </p:spPr>
        <p:txBody>
          <a:bodyPr/>
          <a:lstStyle/>
          <a:p>
            <a:pPr lvl="1" algn="ctr" eaLnBrk="1" hangingPunct="1">
              <a:spcAft>
                <a:spcPts val="600"/>
              </a:spcAft>
              <a:buNone/>
              <a:defRPr/>
            </a:pPr>
            <a:r>
              <a:rPr lang="en-US" sz="2400" dirty="0" smtClean="0">
                <a:solidFill>
                  <a:schemeClr val="tx2">
                    <a:lumMod val="75000"/>
                  </a:schemeClr>
                </a:solidFill>
              </a:rPr>
              <a:t> </a:t>
            </a:r>
          </a:p>
        </p:txBody>
      </p:sp>
      <p:sp>
        <p:nvSpPr>
          <p:cNvPr id="5" name="Title 1"/>
          <p:cNvSpPr txBox="1">
            <a:spLocks/>
          </p:cNvSpPr>
          <p:nvPr/>
        </p:nvSpPr>
        <p:spPr bwMode="auto">
          <a:xfrm>
            <a:off x="381000" y="3200400"/>
            <a:ext cx="85344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
            </a:r>
            <a:b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br>
            <a:endParaRPr kumimoji="0" lang="en-US" sz="3600" b="1" i="0" u="none" strike="noStrike" kern="1200" cap="none" spc="0" normalizeH="0" baseline="0" noProof="0" dirty="0">
              <a:ln>
                <a:noFill/>
              </a:ln>
              <a:solidFill>
                <a:schemeClr val="accent5">
                  <a:lumMod val="50000"/>
                </a:schemeClr>
              </a:solidFill>
              <a:effectLst/>
              <a:uLnTx/>
              <a:uFillTx/>
              <a:latin typeface="Tw Cen MT" pitchFamily="34" charset="0"/>
              <a:ea typeface="+mj-ea"/>
              <a:cs typeface="+mj-cs"/>
            </a:endParaRPr>
          </a:p>
        </p:txBody>
      </p:sp>
      <p:sp>
        <p:nvSpPr>
          <p:cNvPr id="7" name="Title 5"/>
          <p:cNvSpPr txBox="1">
            <a:spLocks/>
          </p:cNvSpPr>
          <p:nvPr/>
        </p:nvSpPr>
        <p:spPr bwMode="auto">
          <a:xfrm>
            <a:off x="228600" y="228601"/>
            <a:ext cx="86868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311D69"/>
              </a:solidFill>
              <a:effectLst/>
              <a:uLnTx/>
              <a:uFillTx/>
              <a:latin typeface="Calibri" pitchFamily="34" charset="0"/>
              <a:ea typeface="+mj-ea"/>
              <a:cs typeface="Calibri" pitchFamily="34" charset="0"/>
            </a:endParaRPr>
          </a:p>
        </p:txBody>
      </p:sp>
      <p:sp>
        <p:nvSpPr>
          <p:cNvPr id="6" name="Title 5"/>
          <p:cNvSpPr>
            <a:spLocks noGrp="1"/>
          </p:cNvSpPr>
          <p:nvPr>
            <p:ph type="title"/>
          </p:nvPr>
        </p:nvSpPr>
        <p:spPr/>
        <p:txBody>
          <a:bodyPr/>
          <a:lstStyle/>
          <a:p>
            <a:endParaRPr lang="en-US"/>
          </a:p>
        </p:txBody>
      </p:sp>
      <p:sp>
        <p:nvSpPr>
          <p:cNvPr id="10" name="Title 5"/>
          <p:cNvSpPr txBox="1">
            <a:spLocks/>
          </p:cNvSpPr>
          <p:nvPr/>
        </p:nvSpPr>
        <p:spPr bwMode="auto">
          <a:xfrm>
            <a:off x="381000" y="1752600"/>
            <a:ext cx="8382000" cy="449579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What is the Cost of Bridging Gaps?</a:t>
            </a:r>
            <a:b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3600" b="1"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Hint: its your organization’s operating budget</a:t>
            </a:r>
            <a:br>
              <a:rPr kumimoji="0" lang="en-US"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
            </a:r>
            <a:br>
              <a:rPr kumimoji="0" lang="en-US" sz="2000" b="0" i="1"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br>
            <a:endParaRPr kumimoji="0" lang="en-US" sz="2000" b="0" i="1" u="none" strike="noStrike" kern="1200" cap="none" spc="0" normalizeH="0" baseline="0" noProof="0" dirty="0">
              <a:ln>
                <a:noFill/>
              </a:ln>
              <a:solidFill>
                <a:srgbClr val="311D69"/>
              </a:solidFill>
              <a:effectLst/>
              <a:uLnTx/>
              <a:uFillTx/>
              <a:latin typeface="Calibri" pitchFamily="34" charset="0"/>
              <a:ea typeface="+mj-ea"/>
              <a:cs typeface="Calibri" pitchFamily="34" charset="0"/>
            </a:endParaRPr>
          </a:p>
        </p:txBody>
      </p:sp>
      <p:sp>
        <p:nvSpPr>
          <p:cNvPr id="8" name="TextBox 7"/>
          <p:cNvSpPr txBox="1"/>
          <p:nvPr/>
        </p:nvSpPr>
        <p:spPr>
          <a:xfrm>
            <a:off x="609600" y="4419600"/>
            <a:ext cx="8001000" cy="1631216"/>
          </a:xfrm>
          <a:prstGeom prst="rect">
            <a:avLst/>
          </a:prstGeom>
          <a:noFill/>
        </p:spPr>
        <p:txBody>
          <a:bodyPr wrap="square" rtlCol="0">
            <a:spAutoFit/>
          </a:bodyPr>
          <a:lstStyle/>
          <a:p>
            <a:r>
              <a:rPr lang="en-US" dirty="0" smtClean="0"/>
              <a:t>Which is also your organization’s mission:</a:t>
            </a:r>
          </a:p>
          <a:p>
            <a:endParaRPr lang="en-US" sz="1800" i="1" dirty="0" smtClean="0">
              <a:solidFill>
                <a:srgbClr val="FF0000"/>
              </a:solidFill>
            </a:endParaRPr>
          </a:p>
          <a:p>
            <a:r>
              <a:rPr lang="en-US" sz="1800" i="1" dirty="0" smtClean="0">
                <a:solidFill>
                  <a:srgbClr val="FF0000"/>
                </a:solidFill>
              </a:rPr>
              <a:t>so…</a:t>
            </a:r>
          </a:p>
          <a:p>
            <a:endParaRPr lang="en-US" sz="1800" i="1" dirty="0" smtClean="0">
              <a:solidFill>
                <a:srgbClr val="FF0000"/>
              </a:solidFill>
            </a:endParaRPr>
          </a:p>
          <a:p>
            <a:pPr algn="r"/>
            <a:r>
              <a:rPr lang="en-US" sz="2200" b="1" dirty="0" smtClean="0"/>
              <a:t>Operating Budget = Mission = Bridge = Societal Solutions</a:t>
            </a:r>
            <a:endParaRPr lang="en-US" sz="22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457200"/>
            <a:ext cx="7848600" cy="3262432"/>
          </a:xfrm>
          <a:prstGeom prst="rect">
            <a:avLst/>
          </a:prstGeom>
        </p:spPr>
        <p:txBody>
          <a:bodyPr wrap="square">
            <a:spAutoFit/>
          </a:bodyPr>
          <a:lstStyle/>
          <a:p>
            <a:pPr marL="514350" indent="-514350"/>
            <a:r>
              <a:rPr lang="en-US" sz="2800" i="1" u="sng" dirty="0" smtClean="0">
                <a:solidFill>
                  <a:srgbClr val="911126"/>
                </a:solidFill>
                <a:latin typeface="Calibri" pitchFamily="34" charset="0"/>
                <a:cs typeface="Calibri" pitchFamily="34" charset="0"/>
              </a:rPr>
              <a:t>Agenda Item #2</a:t>
            </a:r>
          </a:p>
          <a:p>
            <a:pPr marL="514350" indent="-514350"/>
            <a:endParaRPr lang="en-US" sz="36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r>
              <a:rPr lang="en-US" sz="3600" b="1" dirty="0" smtClean="0">
                <a:solidFill>
                  <a:srgbClr val="911126"/>
                </a:solidFill>
                <a:latin typeface="Calibri" pitchFamily="34" charset="0"/>
                <a:cs typeface="Calibri" pitchFamily="34" charset="0"/>
              </a:rPr>
              <a:t>Shift your messaging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685800"/>
          </a:xfrm>
        </p:spPr>
        <p:txBody>
          <a:bodyPr/>
          <a:lstStyle/>
          <a:p>
            <a:pPr eaLnBrk="1" hangingPunct="1">
              <a:defRPr/>
            </a:pPr>
            <a:r>
              <a:rPr lang="en-US" sz="3600" dirty="0" smtClean="0">
                <a:solidFill>
                  <a:schemeClr val="accent5">
                    <a:lumMod val="50000"/>
                  </a:schemeClr>
                </a:solidFill>
                <a:latin typeface="Tw Cen MT" pitchFamily="34" charset="0"/>
              </a:rPr>
              <a:t>Internal Messaging = Motivation + Managing</a:t>
            </a:r>
            <a:endParaRPr lang="en-US" sz="3600" dirty="0">
              <a:solidFill>
                <a:schemeClr val="accent5">
                  <a:lumMod val="50000"/>
                </a:schemeClr>
              </a:solidFill>
              <a:latin typeface="Tw Cen MT" pitchFamily="34" charset="0"/>
            </a:endParaRPr>
          </a:p>
        </p:txBody>
      </p:sp>
      <p:sp>
        <p:nvSpPr>
          <p:cNvPr id="7" name="Content Placeholder 2"/>
          <p:cNvSpPr>
            <a:spLocks noGrp="1"/>
          </p:cNvSpPr>
          <p:nvPr>
            <p:ph sz="quarter" idx="1"/>
          </p:nvPr>
        </p:nvSpPr>
        <p:spPr>
          <a:xfrm>
            <a:off x="1066800" y="4343400"/>
            <a:ext cx="2209800" cy="1828800"/>
          </a:xfrm>
        </p:spPr>
        <p:txBody>
          <a:bodyPr>
            <a:noAutofit/>
          </a:bodyPr>
          <a:lstStyle/>
          <a:p>
            <a:pPr marL="0" lvl="2" indent="0" eaLnBrk="1" hangingPunct="1">
              <a:spcAft>
                <a:spcPts val="600"/>
              </a:spcAft>
              <a:buNone/>
              <a:defRPr/>
            </a:pPr>
            <a:r>
              <a:rPr lang="en-US" b="1" i="1" u="sng" dirty="0" smtClean="0">
                <a:solidFill>
                  <a:srgbClr val="311D69"/>
                </a:solidFill>
                <a:latin typeface="Calibri" pitchFamily="34" charset="0"/>
                <a:cs typeface="Calibri" pitchFamily="34" charset="0"/>
              </a:rPr>
              <a:t>Tactics:</a:t>
            </a:r>
          </a:p>
          <a:p>
            <a:pPr marL="0" lvl="2" indent="0" eaLnBrk="1" hangingPunct="1">
              <a:spcAft>
                <a:spcPts val="600"/>
              </a:spcAft>
              <a:defRPr/>
            </a:pPr>
            <a:r>
              <a:rPr lang="en-US" sz="1600" dirty="0" smtClean="0">
                <a:solidFill>
                  <a:srgbClr val="311D69"/>
                </a:solidFill>
                <a:latin typeface="Calibri" pitchFamily="34" charset="0"/>
                <a:cs typeface="Calibri" pitchFamily="34" charset="0"/>
              </a:rPr>
              <a:t>Staff Campaign</a:t>
            </a:r>
            <a:endParaRPr lang="en-US" sz="1600" i="1" dirty="0" smtClean="0">
              <a:solidFill>
                <a:srgbClr val="311D69"/>
              </a:solidFill>
              <a:latin typeface="Calibri" pitchFamily="34" charset="0"/>
              <a:cs typeface="Calibri" pitchFamily="34" charset="0"/>
            </a:endParaRPr>
          </a:p>
          <a:p>
            <a:pPr marL="0" lvl="2" indent="0" eaLnBrk="1" hangingPunct="1">
              <a:spcAft>
                <a:spcPts val="600"/>
              </a:spcAft>
              <a:defRPr/>
            </a:pPr>
            <a:r>
              <a:rPr lang="en-US" sz="1600" dirty="0" smtClean="0">
                <a:solidFill>
                  <a:srgbClr val="311D69"/>
                </a:solidFill>
                <a:latin typeface="Calibri" pitchFamily="34" charset="0"/>
                <a:cs typeface="Calibri" pitchFamily="34" charset="0"/>
              </a:rPr>
              <a:t>Volunteer Campaign</a:t>
            </a:r>
          </a:p>
          <a:p>
            <a:pPr marL="0" lvl="2" indent="0" eaLnBrk="1" hangingPunct="1">
              <a:spcAft>
                <a:spcPts val="600"/>
              </a:spcAft>
              <a:defRPr/>
            </a:pPr>
            <a:r>
              <a:rPr lang="en-US" sz="1600" dirty="0" smtClean="0">
                <a:solidFill>
                  <a:srgbClr val="311D69"/>
                </a:solidFill>
                <a:latin typeface="Calibri" pitchFamily="34" charset="0"/>
                <a:cs typeface="Calibri" pitchFamily="34" charset="0"/>
              </a:rPr>
              <a:t>Grants Think Tank</a:t>
            </a:r>
          </a:p>
          <a:p>
            <a:pPr marL="0" lvl="2" indent="0" eaLnBrk="1" hangingPunct="1">
              <a:spcAft>
                <a:spcPts val="600"/>
              </a:spcAft>
              <a:defRPr/>
            </a:pPr>
            <a:r>
              <a:rPr lang="en-US" sz="1600" dirty="0" smtClean="0">
                <a:solidFill>
                  <a:srgbClr val="311D69"/>
                </a:solidFill>
                <a:latin typeface="Calibri" pitchFamily="34" charset="0"/>
                <a:cs typeface="Calibri" pitchFamily="34" charset="0"/>
              </a:rPr>
              <a:t>WIIFM</a:t>
            </a:r>
          </a:p>
          <a:p>
            <a:pPr marL="0" lvl="2" indent="0" eaLnBrk="1" hangingPunct="1">
              <a:spcAft>
                <a:spcPts val="600"/>
              </a:spcAft>
              <a:buNone/>
              <a:defRPr/>
            </a:pPr>
            <a:r>
              <a:rPr lang="en-US" sz="1600" dirty="0" smtClean="0">
                <a:solidFill>
                  <a:srgbClr val="311D69"/>
                </a:solidFill>
                <a:latin typeface="Calibri" pitchFamily="34" charset="0"/>
                <a:cs typeface="Calibri" pitchFamily="34" charset="0"/>
              </a:rPr>
              <a:t> </a:t>
            </a:r>
          </a:p>
          <a:p>
            <a:pPr marL="0" lvl="2" indent="0" eaLnBrk="1" hangingPunct="1">
              <a:spcAft>
                <a:spcPts val="600"/>
              </a:spcAft>
              <a:defRPr/>
            </a:pPr>
            <a:endParaRPr lang="en-US" sz="1600" dirty="0" smtClean="0">
              <a:solidFill>
                <a:srgbClr val="311D69"/>
              </a:solidFill>
            </a:endParaRPr>
          </a:p>
        </p:txBody>
      </p:sp>
      <p:pic>
        <p:nvPicPr>
          <p:cNvPr id="11266" name="Picture 2" descr="http://www.cartoonstock.com/newscartoons/cartoonists/rma/lowres/rman10268l.jpg"/>
          <p:cNvPicPr>
            <a:picLocks noChangeAspect="1" noChangeArrowheads="1"/>
          </p:cNvPicPr>
          <p:nvPr/>
        </p:nvPicPr>
        <p:blipFill>
          <a:blip r:embed="rId2" cstate="print"/>
          <a:srcRect t="18131" r="6000" b="2550"/>
          <a:stretch>
            <a:fillRect/>
          </a:stretch>
        </p:blipFill>
        <p:spPr bwMode="auto">
          <a:xfrm>
            <a:off x="457200" y="1447800"/>
            <a:ext cx="3429000" cy="2553511"/>
          </a:xfrm>
          <a:prstGeom prst="rect">
            <a:avLst/>
          </a:prstGeom>
          <a:noFill/>
        </p:spPr>
      </p:pic>
      <p:sp>
        <p:nvSpPr>
          <p:cNvPr id="6" name="TextBox 5"/>
          <p:cNvSpPr txBox="1"/>
          <p:nvPr/>
        </p:nvSpPr>
        <p:spPr>
          <a:xfrm>
            <a:off x="4724400" y="1447800"/>
            <a:ext cx="4114800" cy="1772793"/>
          </a:xfrm>
          <a:prstGeom prst="rect">
            <a:avLst/>
          </a:prstGeom>
          <a:noFill/>
        </p:spPr>
        <p:txBody>
          <a:bodyPr wrap="square" rtlCol="0">
            <a:spAutoFit/>
          </a:bodyPr>
          <a:lstStyle/>
          <a:p>
            <a:pPr marL="274320" indent="-274320">
              <a:lnSpc>
                <a:spcPct val="130000"/>
              </a:lnSpc>
            </a:pPr>
            <a:r>
              <a:rPr lang="en-US" b="1" dirty="0" smtClean="0">
                <a:solidFill>
                  <a:srgbClr val="960000"/>
                </a:solidFill>
                <a:latin typeface="Calibri" pitchFamily="34" charset="0"/>
                <a:cs typeface="Calibri" pitchFamily="34" charset="0"/>
              </a:rPr>
              <a:t>Think:</a:t>
            </a:r>
          </a:p>
          <a:p>
            <a:pPr marL="274320" indent="-274320">
              <a:lnSpc>
                <a:spcPct val="130000"/>
              </a:lnSpc>
              <a:buFont typeface="Arial" pitchFamily="34" charset="0"/>
              <a:buChar char="•"/>
            </a:pPr>
            <a:r>
              <a:rPr lang="en-US" sz="2000" dirty="0" smtClean="0">
                <a:solidFill>
                  <a:srgbClr val="960000"/>
                </a:solidFill>
                <a:latin typeface="Calibri" pitchFamily="34" charset="0"/>
                <a:cs typeface="Calibri" pitchFamily="34" charset="0"/>
              </a:rPr>
              <a:t>Development is not a department</a:t>
            </a:r>
            <a:endParaRPr lang="en-US" sz="2000" i="1" dirty="0" smtClean="0">
              <a:solidFill>
                <a:srgbClr val="960000"/>
              </a:solidFill>
              <a:latin typeface="Calibri" pitchFamily="34" charset="0"/>
              <a:cs typeface="Calibri" pitchFamily="34" charset="0"/>
            </a:endParaRPr>
          </a:p>
          <a:p>
            <a:pPr marL="274320" indent="-274320">
              <a:lnSpc>
                <a:spcPct val="130000"/>
              </a:lnSpc>
              <a:buFont typeface="Arial" pitchFamily="34" charset="0"/>
              <a:buChar char="•"/>
            </a:pPr>
            <a:r>
              <a:rPr lang="en-US" sz="2000" dirty="0" smtClean="0">
                <a:solidFill>
                  <a:srgbClr val="960000"/>
                </a:solidFill>
                <a:latin typeface="Calibri" pitchFamily="34" charset="0"/>
                <a:cs typeface="Calibri" pitchFamily="34" charset="0"/>
              </a:rPr>
              <a:t>Air traffic Controller</a:t>
            </a:r>
          </a:p>
          <a:p>
            <a:pPr marL="274320" indent="-274320">
              <a:lnSpc>
                <a:spcPct val="130000"/>
              </a:lnSpc>
              <a:buFont typeface="Arial" pitchFamily="34" charset="0"/>
              <a:buChar char="•"/>
            </a:pPr>
            <a:r>
              <a:rPr lang="en-US" sz="2000" dirty="0" smtClean="0">
                <a:solidFill>
                  <a:srgbClr val="960000"/>
                </a:solidFill>
                <a:latin typeface="Calibri" pitchFamily="34" charset="0"/>
                <a:cs typeface="Calibri" pitchFamily="34" charset="0"/>
              </a:rPr>
              <a:t>Ally Acquisition</a:t>
            </a:r>
          </a:p>
        </p:txBody>
      </p:sp>
      <p:sp>
        <p:nvSpPr>
          <p:cNvPr id="9" name="Content Placeholder 2"/>
          <p:cNvSpPr txBox="1">
            <a:spLocks/>
          </p:cNvSpPr>
          <p:nvPr/>
        </p:nvSpPr>
        <p:spPr bwMode="auto">
          <a:xfrm>
            <a:off x="3505200" y="4343400"/>
            <a:ext cx="22098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endParaRPr kumimoji="0" lang="en-US" sz="2000" b="1" i="1" u="none" strike="noStrike" kern="1200" cap="none" spc="0" normalizeH="0" baseline="0" noProof="0" dirty="0" smtClean="0">
              <a:ln>
                <a:noFill/>
              </a:ln>
              <a:solidFill>
                <a:srgbClr val="311D69"/>
              </a:solidFill>
              <a:effectLst/>
              <a:uLnTx/>
              <a:uFillTx/>
              <a:latin typeface="+mn-lt"/>
              <a:ea typeface="+mn-ea"/>
              <a:cs typeface="+mn-cs"/>
            </a:endParaRP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Board Match</a:t>
            </a:r>
            <a:endParaRPr kumimoji="0" lang="en-US" sz="1600" b="0" i="1" u="none" strike="noStrike" kern="1200" cap="none" spc="0" normalizeH="0" baseline="0" noProof="0" dirty="0" smtClean="0">
              <a:ln>
                <a:noFill/>
              </a:ln>
              <a:solidFill>
                <a:srgbClr val="311D69"/>
              </a:solidFill>
              <a:effectLst/>
              <a:uLnTx/>
              <a:uFillTx/>
              <a:latin typeface="Calibri" pitchFamily="34" charset="0"/>
              <a:cs typeface="Calibri" pitchFamily="34" charset="0"/>
            </a:endParaRP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“Friends of…” Group</a:t>
            </a: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Executive Team Membership</a:t>
            </a: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endParaRPr kumimoji="0" lang="en-US" sz="1600" b="0" i="0" u="none" strike="noStrike" kern="1200" cap="none" spc="0" normalizeH="0" baseline="0" noProof="0" dirty="0" smtClean="0">
              <a:ln>
                <a:noFill/>
              </a:ln>
              <a:solidFill>
                <a:srgbClr val="311D69"/>
              </a:solidFill>
              <a:effectLst/>
              <a:uLnTx/>
              <a:uFillTx/>
              <a:latin typeface="+mn-lt"/>
              <a:ea typeface="+mn-ea"/>
              <a:cs typeface="+mn-cs"/>
            </a:endParaRPr>
          </a:p>
        </p:txBody>
      </p:sp>
      <p:sp>
        <p:nvSpPr>
          <p:cNvPr id="10" name="Content Placeholder 2"/>
          <p:cNvSpPr txBox="1">
            <a:spLocks/>
          </p:cNvSpPr>
          <p:nvPr/>
        </p:nvSpPr>
        <p:spPr bwMode="auto">
          <a:xfrm>
            <a:off x="5943600" y="4343400"/>
            <a:ext cx="22098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endParaRPr kumimoji="0" lang="en-US" sz="2000" b="1" i="1" u="none" strike="noStrike" kern="1200" cap="none" spc="0" normalizeH="0" baseline="0" noProof="0" dirty="0" smtClean="0">
              <a:ln>
                <a:noFill/>
              </a:ln>
              <a:solidFill>
                <a:srgbClr val="311D69"/>
              </a:solidFill>
              <a:effectLst/>
              <a:uLnTx/>
              <a:uFillTx/>
              <a:latin typeface="+mn-lt"/>
              <a:ea typeface="+mn-ea"/>
              <a:cs typeface="+mn-cs"/>
            </a:endParaRP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Coach Your</a:t>
            </a:r>
            <a:r>
              <a:rPr kumimoji="0" lang="en-US" sz="1600" b="0" i="0" u="none" strike="noStrike" kern="1200" cap="none" spc="0" normalizeH="0" noProof="0" dirty="0" smtClean="0">
                <a:ln>
                  <a:noFill/>
                </a:ln>
                <a:solidFill>
                  <a:srgbClr val="311D69"/>
                </a:solidFill>
                <a:effectLst/>
                <a:uLnTx/>
                <a:uFillTx/>
                <a:latin typeface="Calibri" pitchFamily="34" charset="0"/>
                <a:cs typeface="Calibri" pitchFamily="34" charset="0"/>
              </a:rPr>
              <a:t> E.D.</a:t>
            </a:r>
            <a:endParaRPr kumimoji="0" lang="en-US" sz="1600" b="0" i="1" u="none" strike="noStrike" kern="1200" cap="none" spc="0" normalizeH="0" baseline="0" noProof="0" dirty="0" smtClean="0">
              <a:ln>
                <a:noFill/>
              </a:ln>
              <a:solidFill>
                <a:srgbClr val="311D69"/>
              </a:solidFill>
              <a:effectLst/>
              <a:uLnTx/>
              <a:uFillTx/>
              <a:latin typeface="Calibri" pitchFamily="34" charset="0"/>
              <a:cs typeface="Calibri" pitchFamily="34" charset="0"/>
            </a:endParaRP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Benchmarking</a:t>
            </a: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lang="en-US" sz="1600" dirty="0" smtClean="0">
                <a:solidFill>
                  <a:srgbClr val="311D69"/>
                </a:solidFill>
                <a:latin typeface="Calibri" pitchFamily="34" charset="0"/>
                <a:cs typeface="Calibri" pitchFamily="34" charset="0"/>
              </a:rPr>
              <a:t>Recognition/</a:t>
            </a:r>
            <a:r>
              <a:rPr lang="en-US" sz="1600" dirty="0" err="1" smtClean="0">
                <a:solidFill>
                  <a:srgbClr val="311D69"/>
                </a:solidFill>
                <a:latin typeface="Calibri" pitchFamily="34" charset="0"/>
                <a:cs typeface="Calibri" pitchFamily="34" charset="0"/>
              </a:rPr>
              <a:t>Tys</a:t>
            </a:r>
            <a:endParaRPr lang="en-US" sz="1600" dirty="0" smtClean="0">
              <a:solidFill>
                <a:srgbClr val="311D69"/>
              </a:solidFill>
              <a:latin typeface="Calibri" pitchFamily="34" charset="0"/>
              <a:cs typeface="Calibri" pitchFamily="34" charset="0"/>
            </a:endParaRP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1600" b="0" i="0" u="none" strike="noStrike" kern="1200" cap="none" spc="0" normalizeH="0" baseline="0" noProof="0" dirty="0" smtClean="0">
                <a:ln>
                  <a:noFill/>
                </a:ln>
                <a:solidFill>
                  <a:srgbClr val="311D69"/>
                </a:solidFill>
                <a:effectLst/>
                <a:uLnTx/>
                <a:uFillTx/>
                <a:latin typeface="Calibri" pitchFamily="34" charset="0"/>
                <a:cs typeface="Calibri" pitchFamily="34" charset="0"/>
              </a:rPr>
              <a:t>Benefits of FR</a:t>
            </a: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endParaRPr kumimoji="0" lang="en-US" sz="1600" b="0" i="0" u="none" strike="noStrike" kern="1200" cap="none" spc="0" normalizeH="0" baseline="0" noProof="0" dirty="0" smtClean="0">
              <a:ln>
                <a:noFill/>
              </a:ln>
              <a:solidFill>
                <a:srgbClr val="311D69"/>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838200"/>
          </a:xfrm>
        </p:spPr>
        <p:txBody>
          <a:bodyPr/>
          <a:lstStyle/>
          <a:p>
            <a:pPr eaLnBrk="1" hangingPunct="1">
              <a:defRPr/>
            </a:pPr>
            <a:r>
              <a:rPr lang="en-US" sz="3600" dirty="0" smtClean="0">
                <a:solidFill>
                  <a:schemeClr val="accent5">
                    <a:lumMod val="50000"/>
                  </a:schemeClr>
                </a:solidFill>
                <a:latin typeface="Tw Cen MT" pitchFamily="34" charset="0"/>
              </a:rPr>
              <a:t/>
            </a:r>
            <a:br>
              <a:rPr lang="en-US" sz="3600" dirty="0" smtClean="0">
                <a:solidFill>
                  <a:schemeClr val="accent5">
                    <a:lumMod val="50000"/>
                  </a:schemeClr>
                </a:solidFill>
                <a:latin typeface="Tw Cen MT" pitchFamily="34" charset="0"/>
              </a:rPr>
            </a:br>
            <a:r>
              <a:rPr lang="en-US" sz="3600" dirty="0" smtClean="0">
                <a:solidFill>
                  <a:schemeClr val="accent5">
                    <a:lumMod val="50000"/>
                  </a:schemeClr>
                </a:solidFill>
                <a:latin typeface="Tw Cen MT" pitchFamily="34" charset="0"/>
              </a:rPr>
              <a:t>Program Messaging = Mission</a:t>
            </a:r>
            <a:endParaRPr lang="en-US" sz="3600" dirty="0">
              <a:solidFill>
                <a:schemeClr val="accent5">
                  <a:lumMod val="50000"/>
                </a:schemeClr>
              </a:solidFill>
              <a:latin typeface="Tw Cen MT" pitchFamily="34" charset="0"/>
            </a:endParaRPr>
          </a:p>
        </p:txBody>
      </p:sp>
      <p:sp>
        <p:nvSpPr>
          <p:cNvPr id="7" name="Content Placeholder 2"/>
          <p:cNvSpPr>
            <a:spLocks noGrp="1"/>
          </p:cNvSpPr>
          <p:nvPr>
            <p:ph sz="quarter" idx="1"/>
          </p:nvPr>
        </p:nvSpPr>
        <p:spPr>
          <a:xfrm>
            <a:off x="304800" y="1524000"/>
            <a:ext cx="8382000" cy="2441574"/>
          </a:xfrm>
        </p:spPr>
        <p:txBody>
          <a:bodyPr/>
          <a:lstStyle/>
          <a:p>
            <a:pPr lvl="1" eaLnBrk="1" hangingPunct="1">
              <a:spcAft>
                <a:spcPts val="600"/>
              </a:spcAft>
              <a:buNone/>
              <a:defRPr/>
            </a:pPr>
            <a:r>
              <a:rPr lang="en-US" sz="2400" b="1" dirty="0" smtClean="0">
                <a:solidFill>
                  <a:schemeClr val="tx2">
                    <a:lumMod val="75000"/>
                  </a:schemeClr>
                </a:solidFill>
                <a:latin typeface="Calibri" pitchFamily="34" charset="0"/>
                <a:cs typeface="Calibri" pitchFamily="34" charset="0"/>
              </a:rPr>
              <a:t>Always Lead with Organizational Mission</a:t>
            </a:r>
          </a:p>
          <a:p>
            <a:pPr lvl="2" eaLnBrk="1" hangingPunct="1">
              <a:spcAft>
                <a:spcPts val="600"/>
              </a:spcAft>
              <a:defRPr/>
            </a:pPr>
            <a:r>
              <a:rPr lang="en-US" dirty="0" smtClean="0">
                <a:solidFill>
                  <a:srgbClr val="960000"/>
                </a:solidFill>
                <a:latin typeface="Calibri" pitchFamily="34" charset="0"/>
                <a:cs typeface="Calibri" pitchFamily="34" charset="0"/>
              </a:rPr>
              <a:t>Leading with fundable attribute is “chasing the money” </a:t>
            </a:r>
          </a:p>
          <a:p>
            <a:pPr lvl="3" eaLnBrk="1" hangingPunct="1">
              <a:spcAft>
                <a:spcPts val="600"/>
              </a:spcAft>
              <a:defRPr/>
            </a:pPr>
            <a:r>
              <a:rPr lang="en-US" dirty="0" smtClean="0">
                <a:solidFill>
                  <a:schemeClr val="tx2">
                    <a:lumMod val="75000"/>
                  </a:schemeClr>
                </a:solidFill>
                <a:latin typeface="Calibri" pitchFamily="34" charset="0"/>
                <a:cs typeface="Calibri" pitchFamily="34" charset="0"/>
              </a:rPr>
              <a:t>Pro = aligns with donor interests</a:t>
            </a:r>
          </a:p>
          <a:p>
            <a:pPr lvl="3" eaLnBrk="1" hangingPunct="1">
              <a:spcAft>
                <a:spcPts val="600"/>
              </a:spcAft>
              <a:defRPr/>
            </a:pPr>
            <a:r>
              <a:rPr lang="en-US" dirty="0" smtClean="0">
                <a:solidFill>
                  <a:schemeClr val="tx2">
                    <a:lumMod val="75000"/>
                  </a:schemeClr>
                </a:solidFill>
                <a:latin typeface="Calibri" pitchFamily="34" charset="0"/>
                <a:cs typeface="Calibri" pitchFamily="34" charset="0"/>
              </a:rPr>
              <a:t>Con = dilutes the mission </a:t>
            </a:r>
          </a:p>
          <a:p>
            <a:pPr lvl="2" eaLnBrk="1" hangingPunct="1">
              <a:spcAft>
                <a:spcPts val="600"/>
              </a:spcAft>
              <a:defRPr/>
            </a:pPr>
            <a:r>
              <a:rPr lang="en-US" dirty="0" smtClean="0">
                <a:solidFill>
                  <a:srgbClr val="960000"/>
                </a:solidFill>
                <a:latin typeface="Calibri" pitchFamily="34" charset="0"/>
                <a:cs typeface="Calibri" pitchFamily="34" charset="0"/>
              </a:rPr>
              <a:t>Donor stewardship is easier when mission components are related to the mission; donor pyramid</a:t>
            </a:r>
            <a:r>
              <a:rPr lang="en-US" i="1" dirty="0" smtClean="0">
                <a:solidFill>
                  <a:srgbClr val="960000"/>
                </a:solidFill>
                <a:latin typeface="Calibri" pitchFamily="34" charset="0"/>
                <a:cs typeface="Calibri" pitchFamily="34" charset="0"/>
              </a:rPr>
              <a:t> </a:t>
            </a:r>
          </a:p>
          <a:p>
            <a:pPr lvl="2" eaLnBrk="1" hangingPunct="1">
              <a:spcAft>
                <a:spcPts val="600"/>
              </a:spcAft>
              <a:defRPr/>
            </a:pPr>
            <a:endParaRPr lang="en-US" i="1" dirty="0" smtClean="0">
              <a:solidFill>
                <a:srgbClr val="960000"/>
              </a:solidFill>
            </a:endParaRPr>
          </a:p>
          <a:p>
            <a:pPr marL="0" lvl="2" eaLnBrk="1" hangingPunct="1">
              <a:spcAft>
                <a:spcPts val="600"/>
              </a:spcAft>
              <a:buNone/>
              <a:defRPr/>
            </a:pPr>
            <a:endParaRPr lang="en-US" sz="1600" i="1" dirty="0" smtClean="0">
              <a:solidFill>
                <a:srgbClr val="960000"/>
              </a:solidFill>
            </a:endParaRPr>
          </a:p>
        </p:txBody>
      </p:sp>
      <p:pic>
        <p:nvPicPr>
          <p:cNvPr id="32770" name="Picture 2" descr="http://three.org/ippolito/writing/learning_from_mario/uploaded/uploaded_345/montana_silos.jpg"/>
          <p:cNvPicPr>
            <a:picLocks noChangeAspect="1" noChangeArrowheads="1"/>
          </p:cNvPicPr>
          <p:nvPr/>
        </p:nvPicPr>
        <p:blipFill>
          <a:blip r:embed="rId2" cstate="print"/>
          <a:srcRect t="30000" b="22000"/>
          <a:stretch>
            <a:fillRect/>
          </a:stretch>
        </p:blipFill>
        <p:spPr bwMode="auto">
          <a:xfrm>
            <a:off x="3124200" y="4343400"/>
            <a:ext cx="5715000" cy="1828800"/>
          </a:xfrm>
          <a:prstGeom prst="rect">
            <a:avLst/>
          </a:prstGeom>
          <a:noFill/>
        </p:spPr>
      </p:pic>
      <p:sp>
        <p:nvSpPr>
          <p:cNvPr id="9" name="Content Placeholder 2"/>
          <p:cNvSpPr txBox="1">
            <a:spLocks/>
          </p:cNvSpPr>
          <p:nvPr/>
        </p:nvSpPr>
        <p:spPr bwMode="auto">
          <a:xfrm>
            <a:off x="228600" y="4724400"/>
            <a:ext cx="2667000" cy="144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r>
              <a:rPr kumimoji="0" lang="en-US" sz="2000" b="1" i="1" u="sng" strike="noStrike" kern="1200" cap="none" spc="0" normalizeH="0" baseline="0" noProof="0" dirty="0" smtClean="0">
                <a:ln>
                  <a:noFill/>
                </a:ln>
                <a:solidFill>
                  <a:srgbClr val="311D69"/>
                </a:solidFill>
                <a:effectLst/>
                <a:uLnTx/>
                <a:uFillTx/>
                <a:latin typeface="+mn-lt"/>
                <a:ea typeface="+mn-ea"/>
                <a:cs typeface="+mn-cs"/>
              </a:rPr>
              <a:t>Homework:</a:t>
            </a:r>
          </a:p>
          <a:p>
            <a:pPr marL="0" marR="0" lvl="2" indent="0" algn="l" defTabSz="914400" rtl="0" eaLnBrk="1" fontAlgn="base" latinLnBrk="0" hangingPunct="1">
              <a:lnSpc>
                <a:spcPct val="100000"/>
              </a:lnSpc>
              <a:spcBef>
                <a:spcPct val="20000"/>
              </a:spcBef>
              <a:spcAft>
                <a:spcPts val="600"/>
              </a:spcAft>
              <a:buClr>
                <a:srgbClr val="9BBB59"/>
              </a:buClr>
              <a:buSzPct val="75000"/>
              <a:tabLst/>
              <a:defRPr/>
            </a:pPr>
            <a:r>
              <a:rPr kumimoji="0" lang="en-US" sz="1600" b="0" i="0" u="none" strike="noStrike" kern="1200" cap="none" spc="0" normalizeH="0" baseline="0" noProof="0" dirty="0" smtClean="0">
                <a:ln>
                  <a:noFill/>
                </a:ln>
                <a:solidFill>
                  <a:srgbClr val="311D69"/>
                </a:solidFill>
                <a:effectLst/>
                <a:uLnTx/>
                <a:uFillTx/>
                <a:latin typeface="+mn-lt"/>
                <a:ea typeface="+mn-ea"/>
                <a:cs typeface="+mn-cs"/>
              </a:rPr>
              <a:t>Is your Organizational Case of Support at the forefront of all your requests?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685800"/>
          </a:xfrm>
        </p:spPr>
        <p:txBody>
          <a:bodyPr/>
          <a:lstStyle/>
          <a:p>
            <a:pPr eaLnBrk="1" hangingPunct="1">
              <a:defRPr/>
            </a:pPr>
            <a:r>
              <a:rPr lang="en-US" sz="3600" dirty="0" smtClean="0">
                <a:solidFill>
                  <a:schemeClr val="accent5">
                    <a:lumMod val="50000"/>
                  </a:schemeClr>
                </a:solidFill>
                <a:latin typeface="Calibri" pitchFamily="34" charset="0"/>
                <a:cs typeface="Calibri" pitchFamily="34" charset="0"/>
              </a:rPr>
              <a:t>Financial Messaging = Leverage</a:t>
            </a:r>
            <a:endParaRPr lang="en-US" sz="3600" dirty="0">
              <a:solidFill>
                <a:schemeClr val="accent5">
                  <a:lumMod val="50000"/>
                </a:schemeClr>
              </a:solidFill>
              <a:latin typeface="Calibri" pitchFamily="34" charset="0"/>
              <a:cs typeface="Calibri" pitchFamily="34" charset="0"/>
            </a:endParaRPr>
          </a:p>
        </p:txBody>
      </p:sp>
      <p:sp>
        <p:nvSpPr>
          <p:cNvPr id="7" name="Content Placeholder 2"/>
          <p:cNvSpPr>
            <a:spLocks noGrp="1"/>
          </p:cNvSpPr>
          <p:nvPr>
            <p:ph sz="quarter" idx="1"/>
          </p:nvPr>
        </p:nvSpPr>
        <p:spPr>
          <a:xfrm>
            <a:off x="381000" y="1447800"/>
            <a:ext cx="8382000" cy="1828800"/>
          </a:xfrm>
        </p:spPr>
        <p:txBody>
          <a:bodyPr/>
          <a:lstStyle/>
          <a:p>
            <a:pPr lvl="1" eaLnBrk="1" hangingPunct="1">
              <a:spcAft>
                <a:spcPts val="600"/>
              </a:spcAft>
              <a:buNone/>
              <a:defRPr/>
            </a:pPr>
            <a:r>
              <a:rPr lang="en-US" sz="2400" b="1" dirty="0" smtClean="0">
                <a:solidFill>
                  <a:schemeClr val="tx2">
                    <a:lumMod val="75000"/>
                  </a:schemeClr>
                </a:solidFill>
                <a:latin typeface="Calibri" pitchFamily="34" charset="0"/>
                <a:cs typeface="Calibri" pitchFamily="34" charset="0"/>
              </a:rPr>
              <a:t>Three ways organizations make money:</a:t>
            </a:r>
          </a:p>
          <a:p>
            <a:pPr lvl="1" eaLnBrk="1" hangingPunct="1">
              <a:spcAft>
                <a:spcPts val="600"/>
              </a:spcAft>
              <a:defRPr/>
            </a:pPr>
            <a:r>
              <a:rPr lang="en-US" sz="2000" dirty="0" smtClean="0">
                <a:solidFill>
                  <a:srgbClr val="C00000"/>
                </a:solidFill>
                <a:latin typeface="Calibri" pitchFamily="34" charset="0"/>
                <a:cs typeface="Calibri" pitchFamily="34" charset="0"/>
              </a:rPr>
              <a:t>Earn it</a:t>
            </a:r>
          </a:p>
          <a:p>
            <a:pPr lvl="1" eaLnBrk="1" hangingPunct="1">
              <a:spcAft>
                <a:spcPts val="600"/>
              </a:spcAft>
              <a:defRPr/>
            </a:pPr>
            <a:r>
              <a:rPr lang="en-US" sz="2000" dirty="0" smtClean="0">
                <a:solidFill>
                  <a:srgbClr val="C00000"/>
                </a:solidFill>
                <a:latin typeface="Calibri" pitchFamily="34" charset="0"/>
                <a:cs typeface="Calibri" pitchFamily="34" charset="0"/>
              </a:rPr>
              <a:t>Borrow it</a:t>
            </a:r>
          </a:p>
          <a:p>
            <a:pPr lvl="1" eaLnBrk="1" hangingPunct="1">
              <a:spcAft>
                <a:spcPts val="600"/>
              </a:spcAft>
              <a:defRPr/>
            </a:pPr>
            <a:r>
              <a:rPr lang="en-US" sz="2000" dirty="0" smtClean="0">
                <a:solidFill>
                  <a:srgbClr val="C00000"/>
                </a:solidFill>
                <a:latin typeface="Calibri" pitchFamily="34" charset="0"/>
                <a:cs typeface="Calibri" pitchFamily="34" charset="0"/>
              </a:rPr>
              <a:t>Raise it</a:t>
            </a:r>
          </a:p>
          <a:p>
            <a:pPr lvl="2" eaLnBrk="1" hangingPunct="1">
              <a:spcAft>
                <a:spcPts val="600"/>
              </a:spcAft>
              <a:defRPr/>
            </a:pPr>
            <a:endParaRPr lang="en-US" i="1" dirty="0" smtClean="0">
              <a:solidFill>
                <a:srgbClr val="960000"/>
              </a:solidFill>
            </a:endParaRPr>
          </a:p>
          <a:p>
            <a:pPr marL="0" lvl="2" eaLnBrk="1" hangingPunct="1">
              <a:spcAft>
                <a:spcPts val="600"/>
              </a:spcAft>
              <a:buNone/>
              <a:defRPr/>
            </a:pPr>
            <a:endParaRPr lang="en-US" sz="1600" i="1" dirty="0" smtClean="0">
              <a:solidFill>
                <a:srgbClr val="960000"/>
              </a:solidFill>
            </a:endParaRPr>
          </a:p>
        </p:txBody>
      </p:sp>
      <p:sp>
        <p:nvSpPr>
          <p:cNvPr id="9" name="Content Placeholder 2"/>
          <p:cNvSpPr txBox="1">
            <a:spLocks/>
          </p:cNvSpPr>
          <p:nvPr/>
        </p:nvSpPr>
        <p:spPr bwMode="auto">
          <a:xfrm>
            <a:off x="381000" y="4419600"/>
            <a:ext cx="2743200" cy="190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r>
              <a:rPr kumimoji="0" lang="en-US" sz="2000" b="1" i="1" u="sng" strike="noStrike" kern="1200" cap="none" spc="0" normalizeH="0" baseline="0" noProof="0" dirty="0" smtClean="0">
                <a:ln>
                  <a:noFill/>
                </a:ln>
                <a:solidFill>
                  <a:srgbClr val="311D69"/>
                </a:solidFill>
                <a:effectLst/>
                <a:uLnTx/>
                <a:uFillTx/>
                <a:latin typeface="+mn-lt"/>
                <a:ea typeface="+mn-ea"/>
                <a:cs typeface="+mn-cs"/>
              </a:rPr>
              <a:t>Homework: </a:t>
            </a:r>
          </a:p>
          <a:p>
            <a:pPr marL="0" marR="0" lvl="2" indent="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r>
              <a:rPr kumimoji="0" lang="en-US" sz="1600" b="0" i="0" u="none" strike="noStrike" kern="1200" cap="none" spc="0" normalizeH="0" baseline="0" noProof="0" dirty="0" smtClean="0">
                <a:ln>
                  <a:noFill/>
                </a:ln>
                <a:solidFill>
                  <a:srgbClr val="311D69"/>
                </a:solidFill>
                <a:effectLst/>
                <a:uLnTx/>
                <a:uFillTx/>
                <a:latin typeface="+mn-lt"/>
                <a:ea typeface="+mn-ea"/>
                <a:cs typeface="+mn-cs"/>
              </a:rPr>
              <a:t>How is your</a:t>
            </a:r>
            <a:r>
              <a:rPr kumimoji="0" lang="en-US" sz="1600" b="0" i="0" u="none" strike="noStrike" kern="1200" cap="none" spc="0" normalizeH="0" noProof="0" dirty="0" smtClean="0">
                <a:ln>
                  <a:noFill/>
                </a:ln>
                <a:solidFill>
                  <a:srgbClr val="311D69"/>
                </a:solidFill>
                <a:effectLst/>
                <a:uLnTx/>
                <a:uFillTx/>
                <a:latin typeface="+mn-lt"/>
                <a:ea typeface="+mn-ea"/>
                <a:cs typeface="+mn-cs"/>
              </a:rPr>
              <a:t> organization leveraging donor “investments”</a:t>
            </a:r>
            <a:r>
              <a:rPr kumimoji="0" lang="en-US" sz="1600" b="0" i="0" u="none" strike="noStrike" kern="1200" cap="none" spc="0" normalizeH="0" baseline="0" noProof="0" dirty="0" smtClean="0">
                <a:ln>
                  <a:noFill/>
                </a:ln>
                <a:solidFill>
                  <a:srgbClr val="311D69"/>
                </a:solidFill>
                <a:effectLst/>
                <a:uLnTx/>
                <a:uFillTx/>
                <a:latin typeface="+mn-lt"/>
                <a:ea typeface="+mn-ea"/>
                <a:cs typeface="+mn-cs"/>
              </a:rPr>
              <a:t>?</a:t>
            </a:r>
          </a:p>
        </p:txBody>
      </p:sp>
      <p:sp>
        <p:nvSpPr>
          <p:cNvPr id="8" name="Content Placeholder 2"/>
          <p:cNvSpPr txBox="1">
            <a:spLocks/>
          </p:cNvSpPr>
          <p:nvPr/>
        </p:nvSpPr>
        <p:spPr bwMode="auto">
          <a:xfrm>
            <a:off x="3429000" y="2133600"/>
            <a:ext cx="5334000" cy="3505200"/>
          </a:xfrm>
          <a:prstGeom prst="rect">
            <a:avLst/>
          </a:prstGeom>
          <a:noFill/>
          <a:ln w="9525">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547688" marR="0" lvl="1" indent="-273050" algn="l" defTabSz="914400" rtl="0" eaLnBrk="1" fontAlgn="base" latinLnBrk="0" hangingPunct="1">
              <a:lnSpc>
                <a:spcPct val="100000"/>
              </a:lnSpc>
              <a:spcBef>
                <a:spcPct val="20000"/>
              </a:spcBef>
              <a:spcAft>
                <a:spcPts val="600"/>
              </a:spcAft>
              <a:buClr>
                <a:schemeClr val="accent2"/>
              </a:buClr>
              <a:buSzPct val="70000"/>
              <a:buFont typeface="Wingdings" pitchFamily="2" charset="2"/>
              <a:buNone/>
              <a:tabLst/>
              <a:defRPr/>
            </a:pPr>
            <a:r>
              <a:rPr lang="en-US" sz="1600" u="sng" spc="600" dirty="0" smtClean="0">
                <a:solidFill>
                  <a:schemeClr val="tx2">
                    <a:lumMod val="75000"/>
                  </a:schemeClr>
                </a:solidFill>
                <a:latin typeface="+mn-lt"/>
              </a:rPr>
              <a:t>EXAMPLE</a:t>
            </a:r>
            <a:r>
              <a:rPr lang="en-US" sz="1600" spc="600" dirty="0" smtClean="0">
                <a:solidFill>
                  <a:schemeClr val="tx2">
                    <a:lumMod val="75000"/>
                  </a:schemeClr>
                </a:solidFill>
                <a:latin typeface="+mn-lt"/>
              </a:rPr>
              <a:t>: </a:t>
            </a: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$19M Building Project</a:t>
            </a:r>
          </a:p>
          <a:p>
            <a:pPr marL="1462088" lvl="3" indent="-273050">
              <a:spcBef>
                <a:spcPct val="20000"/>
              </a:spcBef>
              <a:spcAft>
                <a:spcPts val="600"/>
              </a:spcAft>
              <a:buClr>
                <a:schemeClr val="accent2"/>
              </a:buClr>
              <a:buSzPct val="70000"/>
              <a:buFont typeface="Wingdings" pitchFamily="2" charset="2"/>
              <a:buChar char=""/>
              <a:defRPr/>
            </a:pPr>
            <a:r>
              <a:rPr kumimoji="0" lang="en-US" sz="1800" b="0" i="0" u="none" strike="noStrike" kern="1200" cap="none" spc="0" normalizeH="0" baseline="0" noProof="0" dirty="0" smtClean="0">
                <a:ln>
                  <a:noFill/>
                </a:ln>
                <a:solidFill>
                  <a:srgbClr val="C00000"/>
                </a:solidFill>
                <a:effectLst/>
                <a:uLnTx/>
                <a:uFillTx/>
                <a:latin typeface="+mn-lt"/>
                <a:ea typeface="+mn-ea"/>
                <a:cs typeface="+mn-cs"/>
              </a:rPr>
              <a:t>Earn it - $6M</a:t>
            </a:r>
          </a:p>
          <a:p>
            <a:pPr marL="1462088" lvl="3" indent="-273050">
              <a:spcBef>
                <a:spcPct val="20000"/>
              </a:spcBef>
              <a:spcAft>
                <a:spcPts val="600"/>
              </a:spcAft>
              <a:buClr>
                <a:schemeClr val="accent2"/>
              </a:buClr>
              <a:buSzPct val="70000"/>
              <a:buFont typeface="Wingdings" pitchFamily="2" charset="2"/>
              <a:buChar char=""/>
              <a:defRPr/>
            </a:pPr>
            <a:r>
              <a:rPr kumimoji="0" lang="en-US" sz="1800" b="0" i="0" u="none" strike="noStrike" kern="1200" cap="none" spc="0" normalizeH="0" baseline="0" noProof="0" dirty="0" smtClean="0">
                <a:ln>
                  <a:noFill/>
                </a:ln>
                <a:solidFill>
                  <a:srgbClr val="C00000"/>
                </a:solidFill>
                <a:effectLst/>
                <a:uLnTx/>
                <a:uFillTx/>
                <a:latin typeface="+mn-lt"/>
                <a:ea typeface="+mn-ea"/>
                <a:cs typeface="+mn-cs"/>
              </a:rPr>
              <a:t>Borrow it - $10M</a:t>
            </a:r>
          </a:p>
          <a:p>
            <a:pPr marL="1462088" lvl="3" indent="-273050">
              <a:spcBef>
                <a:spcPct val="20000"/>
              </a:spcBef>
              <a:spcAft>
                <a:spcPts val="600"/>
              </a:spcAft>
              <a:buClr>
                <a:schemeClr val="accent2"/>
              </a:buClr>
              <a:buSzPct val="70000"/>
              <a:buFont typeface="Wingdings" pitchFamily="2" charset="2"/>
              <a:buChar char=""/>
              <a:defRPr/>
            </a:pPr>
            <a:r>
              <a:rPr kumimoji="0" lang="en-US" sz="1800" b="0" i="0" u="none" strike="noStrike" kern="1200" cap="none" spc="0" normalizeH="0" baseline="0" noProof="0" dirty="0" smtClean="0">
                <a:ln>
                  <a:noFill/>
                </a:ln>
                <a:solidFill>
                  <a:srgbClr val="C00000"/>
                </a:solidFill>
                <a:effectLst/>
                <a:uLnTx/>
                <a:uFillTx/>
                <a:latin typeface="+mn-lt"/>
                <a:ea typeface="+mn-ea"/>
                <a:cs typeface="+mn-cs"/>
              </a:rPr>
              <a:t>Raise it - $3M</a:t>
            </a:r>
          </a:p>
          <a:p>
            <a:pPr marL="547688" marR="0" lvl="1" indent="-273050" algn="l" defTabSz="914400" rtl="0" eaLnBrk="1" fontAlgn="base" latinLnBrk="0" hangingPunct="1">
              <a:lnSpc>
                <a:spcPct val="100000"/>
              </a:lnSpc>
              <a:spcBef>
                <a:spcPct val="20000"/>
              </a:spcBef>
              <a:spcAft>
                <a:spcPts val="600"/>
              </a:spcAft>
              <a:buClr>
                <a:schemeClr val="accent2"/>
              </a:buClr>
              <a:buSzPct val="70000"/>
              <a:tabLst/>
              <a:defRPr/>
            </a:pPr>
            <a:r>
              <a:rPr lang="en-US" sz="1800" i="1" dirty="0" smtClean="0">
                <a:solidFill>
                  <a:srgbClr val="311D69"/>
                </a:solidFill>
                <a:latin typeface="+mn-lt"/>
              </a:rPr>
              <a:t>“…Every donor $ is being match 6.3x by the Hospital..”</a:t>
            </a:r>
          </a:p>
          <a:p>
            <a:pPr marL="547688" marR="0" lvl="1" indent="-273050" algn="l" defTabSz="914400" rtl="0" eaLnBrk="1" fontAlgn="base" latinLnBrk="0" hangingPunct="1">
              <a:lnSpc>
                <a:spcPct val="100000"/>
              </a:lnSpc>
              <a:spcBef>
                <a:spcPct val="20000"/>
              </a:spcBef>
              <a:spcAft>
                <a:spcPts val="600"/>
              </a:spcAft>
              <a:buClr>
                <a:schemeClr val="accent2"/>
              </a:buClr>
              <a:buSzPct val="70000"/>
              <a:tabLst/>
              <a:defRPr/>
            </a:pPr>
            <a:r>
              <a:rPr kumimoji="0" lang="en-US" sz="1800" b="0" i="1" u="none" strike="noStrike" kern="1200" cap="none" spc="0" normalizeH="0" baseline="0" noProof="0" dirty="0" smtClean="0">
                <a:ln>
                  <a:noFill/>
                </a:ln>
                <a:solidFill>
                  <a:srgbClr val="311D69"/>
                </a:solidFill>
                <a:effectLst/>
                <a:uLnTx/>
                <a:uFillTx/>
                <a:latin typeface="+mn-lt"/>
                <a:ea typeface="+mn-ea"/>
                <a:cs typeface="+mn-cs"/>
              </a:rPr>
              <a:t>“…the Return</a:t>
            </a:r>
            <a:r>
              <a:rPr kumimoji="0" lang="en-US" sz="1800" b="0" i="1" u="none" strike="noStrike" kern="1200" cap="none" spc="0" normalizeH="0" noProof="0" dirty="0" smtClean="0">
                <a:ln>
                  <a:noFill/>
                </a:ln>
                <a:solidFill>
                  <a:srgbClr val="311D69"/>
                </a:solidFill>
                <a:effectLst/>
                <a:uLnTx/>
                <a:uFillTx/>
                <a:latin typeface="+mn-lt"/>
                <a:ea typeface="+mn-ea"/>
                <a:cs typeface="+mn-cs"/>
              </a:rPr>
              <a:t> on that investment will benefit you and your family when you need our services…”</a:t>
            </a:r>
            <a:endParaRPr kumimoji="0" lang="en-US" sz="2000" b="0" i="1" u="none" strike="noStrike" kern="1200" cap="none" spc="0" normalizeH="0" baseline="0" noProof="0" dirty="0" smtClean="0">
              <a:ln>
                <a:noFill/>
              </a:ln>
              <a:solidFill>
                <a:srgbClr val="960000"/>
              </a:solidFill>
              <a:effectLst/>
              <a:uLnTx/>
              <a:uFillTx/>
              <a:latin typeface="+mn-lt"/>
              <a:ea typeface="+mn-ea"/>
              <a:cs typeface="+mn-cs"/>
            </a:endParaRPr>
          </a:p>
          <a:p>
            <a:pPr marL="0"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None/>
              <a:tabLst/>
              <a:defRPr/>
            </a:pPr>
            <a:endParaRPr kumimoji="0" lang="en-US" sz="1600" b="0" i="1" u="none" strike="noStrike" kern="1200" cap="none" spc="0" normalizeH="0" baseline="0" noProof="0" dirty="0" smtClean="0">
              <a:ln>
                <a:noFill/>
              </a:ln>
              <a:solidFill>
                <a:srgbClr val="960000"/>
              </a:solidFill>
              <a:effectLst/>
              <a:uLnTx/>
              <a:uFillTx/>
              <a:latin typeface="+mn-lt"/>
              <a:ea typeface="+mn-ea"/>
              <a:cs typeface="+mn-cs"/>
            </a:endParaRPr>
          </a:p>
        </p:txBody>
      </p:sp>
      <p:sp>
        <p:nvSpPr>
          <p:cNvPr id="11" name="TextBox 10"/>
          <p:cNvSpPr txBox="1"/>
          <p:nvPr/>
        </p:nvSpPr>
        <p:spPr>
          <a:xfrm>
            <a:off x="2667000" y="6019800"/>
            <a:ext cx="6248400" cy="307777"/>
          </a:xfrm>
          <a:prstGeom prst="rect">
            <a:avLst/>
          </a:prstGeom>
          <a:noFill/>
        </p:spPr>
        <p:txBody>
          <a:bodyPr wrap="square" rtlCol="0">
            <a:spAutoFit/>
          </a:bodyPr>
          <a:lstStyle/>
          <a:p>
            <a:r>
              <a:rPr lang="en-US" sz="1400" b="1" i="1" dirty="0" smtClean="0"/>
              <a:t>Note: the statement above works better for unrestricted donations</a:t>
            </a:r>
            <a:endParaRPr lang="en-US" b="1"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914400"/>
          </a:xfrm>
        </p:spPr>
        <p:txBody>
          <a:bodyPr/>
          <a:lstStyle/>
          <a:p>
            <a:pPr eaLnBrk="1" hangingPunct="1">
              <a:defRPr/>
            </a:pPr>
            <a:r>
              <a:rPr lang="en-US" sz="3600" dirty="0" smtClean="0">
                <a:solidFill>
                  <a:schemeClr val="accent5">
                    <a:lumMod val="50000"/>
                  </a:schemeClr>
                </a:solidFill>
                <a:latin typeface="Tw Cen MT" pitchFamily="34" charset="0"/>
              </a:rPr>
              <a:t/>
            </a:r>
            <a:br>
              <a:rPr lang="en-US" sz="3600" dirty="0" smtClean="0">
                <a:solidFill>
                  <a:schemeClr val="accent5">
                    <a:lumMod val="50000"/>
                  </a:schemeClr>
                </a:solidFill>
                <a:latin typeface="Tw Cen MT" pitchFamily="34" charset="0"/>
              </a:rPr>
            </a:br>
            <a:r>
              <a:rPr lang="en-US" sz="3600" dirty="0" smtClean="0">
                <a:solidFill>
                  <a:schemeClr val="accent5">
                    <a:lumMod val="50000"/>
                  </a:schemeClr>
                </a:solidFill>
                <a:latin typeface="Tw Cen MT" pitchFamily="34" charset="0"/>
              </a:rPr>
              <a:t>Community Messaging = Windows</a:t>
            </a:r>
            <a:endParaRPr lang="en-US" sz="3600" dirty="0">
              <a:solidFill>
                <a:schemeClr val="accent5">
                  <a:lumMod val="50000"/>
                </a:schemeClr>
              </a:solidFill>
              <a:latin typeface="Tw Cen MT" pitchFamily="34" charset="0"/>
            </a:endParaRPr>
          </a:p>
        </p:txBody>
      </p:sp>
      <p:sp>
        <p:nvSpPr>
          <p:cNvPr id="7" name="Content Placeholder 2"/>
          <p:cNvSpPr>
            <a:spLocks noGrp="1"/>
          </p:cNvSpPr>
          <p:nvPr>
            <p:ph sz="quarter" idx="1"/>
          </p:nvPr>
        </p:nvSpPr>
        <p:spPr>
          <a:xfrm>
            <a:off x="2590800" y="1676400"/>
            <a:ext cx="6215063" cy="4727575"/>
          </a:xfrm>
        </p:spPr>
        <p:txBody>
          <a:bodyPr/>
          <a:lstStyle/>
          <a:p>
            <a:pPr lvl="1" eaLnBrk="1" hangingPunct="1">
              <a:spcAft>
                <a:spcPts val="600"/>
              </a:spcAft>
              <a:buNone/>
              <a:defRPr/>
            </a:pPr>
            <a:r>
              <a:rPr lang="en-US" sz="2400" dirty="0" smtClean="0">
                <a:solidFill>
                  <a:schemeClr val="tx2">
                    <a:lumMod val="75000"/>
                  </a:schemeClr>
                </a:solidFill>
                <a:latin typeface="Calibri" pitchFamily="34" charset="0"/>
                <a:cs typeface="Calibri" pitchFamily="34" charset="0"/>
              </a:rPr>
              <a:t>Windows not Mirrors</a:t>
            </a:r>
          </a:p>
          <a:p>
            <a:pPr lvl="2" eaLnBrk="1" hangingPunct="1">
              <a:spcAft>
                <a:spcPts val="600"/>
              </a:spcAft>
              <a:defRPr/>
            </a:pPr>
            <a:r>
              <a:rPr lang="en-US" dirty="0" smtClean="0">
                <a:solidFill>
                  <a:srgbClr val="960000"/>
                </a:solidFill>
                <a:latin typeface="Calibri" pitchFamily="34" charset="0"/>
                <a:cs typeface="Calibri" pitchFamily="34" charset="0"/>
              </a:rPr>
              <a:t>E.g. Butler PAS Building Case:</a:t>
            </a:r>
          </a:p>
          <a:p>
            <a:pPr lvl="3" eaLnBrk="1" hangingPunct="1">
              <a:spcAft>
                <a:spcPts val="600"/>
              </a:spcAft>
              <a:defRPr/>
            </a:pPr>
            <a:r>
              <a:rPr lang="en-US" sz="1800" i="1" dirty="0" smtClean="0">
                <a:solidFill>
                  <a:srgbClr val="960000"/>
                </a:solidFill>
                <a:latin typeface="Calibri" pitchFamily="34" charset="0"/>
                <a:cs typeface="Calibri" pitchFamily="34" charset="0"/>
              </a:rPr>
              <a:t>To meet the increasing demand for our services…</a:t>
            </a:r>
          </a:p>
          <a:p>
            <a:pPr lvl="3" eaLnBrk="1" hangingPunct="1">
              <a:spcAft>
                <a:spcPts val="600"/>
              </a:spcAft>
              <a:defRPr/>
            </a:pPr>
            <a:r>
              <a:rPr lang="en-US" sz="1800" i="1" dirty="0" smtClean="0">
                <a:solidFill>
                  <a:srgbClr val="960000"/>
                </a:solidFill>
                <a:latin typeface="Calibri" pitchFamily="34" charset="0"/>
                <a:cs typeface="Calibri" pitchFamily="34" charset="0"/>
              </a:rPr>
              <a:t>Increase access to emergency healthcare in RI…</a:t>
            </a:r>
          </a:p>
          <a:p>
            <a:pPr lvl="1" eaLnBrk="1" hangingPunct="1">
              <a:spcAft>
                <a:spcPts val="600"/>
              </a:spcAft>
              <a:buNone/>
              <a:defRPr/>
            </a:pPr>
            <a:endParaRPr lang="en-US" sz="1000" dirty="0" smtClean="0">
              <a:solidFill>
                <a:srgbClr val="311D69"/>
              </a:solidFill>
              <a:latin typeface="Calibri" pitchFamily="34" charset="0"/>
              <a:cs typeface="Calibri" pitchFamily="34" charset="0"/>
            </a:endParaRPr>
          </a:p>
          <a:p>
            <a:pPr lvl="1" eaLnBrk="1" hangingPunct="1">
              <a:spcAft>
                <a:spcPts val="600"/>
              </a:spcAft>
              <a:buNone/>
              <a:defRPr/>
            </a:pPr>
            <a:endParaRPr lang="en-US" dirty="0" smtClean="0">
              <a:solidFill>
                <a:srgbClr val="311D69"/>
              </a:solidFill>
              <a:latin typeface="Calibri" pitchFamily="34" charset="0"/>
              <a:cs typeface="Calibri" pitchFamily="34" charset="0"/>
            </a:endParaRPr>
          </a:p>
          <a:p>
            <a:pPr lvl="1" eaLnBrk="1" hangingPunct="1">
              <a:spcAft>
                <a:spcPts val="600"/>
              </a:spcAft>
              <a:buNone/>
              <a:defRPr/>
            </a:pPr>
            <a:r>
              <a:rPr lang="en-US" dirty="0" smtClean="0">
                <a:solidFill>
                  <a:srgbClr val="311D69"/>
                </a:solidFill>
                <a:latin typeface="Calibri" pitchFamily="34" charset="0"/>
                <a:cs typeface="Calibri" pitchFamily="34" charset="0"/>
              </a:rPr>
              <a:t>SWOT Analysis = 360 degree evaluation</a:t>
            </a:r>
          </a:p>
          <a:p>
            <a:pPr lvl="2" eaLnBrk="1" hangingPunct="1">
              <a:spcAft>
                <a:spcPts val="600"/>
              </a:spcAft>
              <a:defRPr/>
            </a:pPr>
            <a:r>
              <a:rPr lang="en-US" dirty="0" smtClean="0">
                <a:solidFill>
                  <a:srgbClr val="960000"/>
                </a:solidFill>
                <a:latin typeface="Calibri" pitchFamily="34" charset="0"/>
                <a:cs typeface="Calibri" pitchFamily="34" charset="0"/>
              </a:rPr>
              <a:t>Strengths &amp; Weakness = internal</a:t>
            </a:r>
          </a:p>
          <a:p>
            <a:pPr lvl="2" eaLnBrk="1" hangingPunct="1">
              <a:spcAft>
                <a:spcPts val="600"/>
              </a:spcAft>
              <a:defRPr/>
            </a:pPr>
            <a:r>
              <a:rPr lang="en-US" dirty="0" smtClean="0">
                <a:solidFill>
                  <a:srgbClr val="960000"/>
                </a:solidFill>
                <a:latin typeface="Calibri" pitchFamily="34" charset="0"/>
                <a:cs typeface="Calibri" pitchFamily="34" charset="0"/>
              </a:rPr>
              <a:t>Opportunities &amp; Threats = external</a:t>
            </a:r>
          </a:p>
          <a:p>
            <a:pPr lvl="2" eaLnBrk="1" hangingPunct="1">
              <a:spcAft>
                <a:spcPts val="600"/>
              </a:spcAft>
              <a:defRPr/>
            </a:pPr>
            <a:endParaRPr lang="en-US" dirty="0" smtClean="0">
              <a:solidFill>
                <a:srgbClr val="311D69"/>
              </a:solidFill>
            </a:endParaRPr>
          </a:p>
        </p:txBody>
      </p:sp>
      <p:pic>
        <p:nvPicPr>
          <p:cNvPr id="40962" name="Picture 2" descr="http://media-cdn.tripadvisor.com/media/photo-s/01/11/82/8c/looking-out-our-window.jpg"/>
          <p:cNvPicPr>
            <a:picLocks noChangeAspect="1" noChangeArrowheads="1"/>
          </p:cNvPicPr>
          <p:nvPr/>
        </p:nvPicPr>
        <p:blipFill>
          <a:blip r:embed="rId2" cstate="print"/>
          <a:srcRect/>
          <a:stretch>
            <a:fillRect/>
          </a:stretch>
        </p:blipFill>
        <p:spPr bwMode="auto">
          <a:xfrm>
            <a:off x="381000" y="1371600"/>
            <a:ext cx="1752600" cy="2340267"/>
          </a:xfrm>
          <a:prstGeom prst="rect">
            <a:avLst/>
          </a:prstGeom>
          <a:noFill/>
        </p:spPr>
      </p:pic>
      <p:pic>
        <p:nvPicPr>
          <p:cNvPr id="40964" name="Picture 4" descr="http://hawthornegallery.us/images/mirrors_1_400.jpg"/>
          <p:cNvPicPr>
            <a:picLocks noChangeAspect="1" noChangeArrowheads="1"/>
          </p:cNvPicPr>
          <p:nvPr/>
        </p:nvPicPr>
        <p:blipFill>
          <a:blip r:embed="rId3" cstate="print"/>
          <a:srcRect/>
          <a:stretch>
            <a:fillRect/>
          </a:stretch>
        </p:blipFill>
        <p:spPr bwMode="auto">
          <a:xfrm>
            <a:off x="228600" y="4114800"/>
            <a:ext cx="2286000" cy="205740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sz="quarter" idx="4294967295"/>
          </p:nvPr>
        </p:nvSpPr>
        <p:spPr>
          <a:xfrm>
            <a:off x="304800" y="1524000"/>
            <a:ext cx="8504238" cy="4953000"/>
          </a:xfrm>
        </p:spPr>
        <p:txBody>
          <a:bodyPr/>
          <a:lstStyle/>
          <a:p>
            <a:pPr marL="669925" indent="-304800" eaLnBrk="1" hangingPunct="1">
              <a:buFont typeface="Wingdings 2" pitchFamily="18" charset="2"/>
              <a:buNone/>
            </a:pPr>
            <a:endParaRPr lang="en-US" sz="2400" i="1" dirty="0" smtClean="0">
              <a:solidFill>
                <a:srgbClr val="4F6228"/>
              </a:solidFill>
            </a:endParaRPr>
          </a:p>
          <a:p>
            <a:pPr marL="669925" indent="-304800" algn="r" eaLnBrk="1" hangingPunct="1">
              <a:buFont typeface="Wingdings 2" pitchFamily="18" charset="2"/>
              <a:buNone/>
            </a:pPr>
            <a:endParaRPr lang="en-US" sz="2000" dirty="0" smtClean="0"/>
          </a:p>
        </p:txBody>
      </p:sp>
      <p:sp>
        <p:nvSpPr>
          <p:cNvPr id="4" name="Rectangle 3"/>
          <p:cNvSpPr/>
          <p:nvPr/>
        </p:nvSpPr>
        <p:spPr>
          <a:xfrm>
            <a:off x="381000" y="1524000"/>
            <a:ext cx="8534400" cy="4770537"/>
          </a:xfrm>
          <a:prstGeom prst="rect">
            <a:avLst/>
          </a:prstGeom>
        </p:spPr>
        <p:txBody>
          <a:bodyPr wrap="square">
            <a:spAutoFit/>
          </a:bodyPr>
          <a:lstStyle/>
          <a:p>
            <a:r>
              <a:rPr lang="en-US" sz="1600" dirty="0" smtClean="0"/>
              <a:t>INSPIRE, The Sharp HealthCare Campaign for Excellence, is a wide-ranging plan to provide San Diegans with ever-greater levels of quality care. This strategy will bring together the medical developments of the future and the talents of gifted physicians, clinicians and researchers. </a:t>
            </a:r>
          </a:p>
          <a:p>
            <a:endParaRPr lang="en-US" sz="1600" i="1" dirty="0" smtClean="0"/>
          </a:p>
          <a:p>
            <a:r>
              <a:rPr lang="en-US" i="1" dirty="0" smtClean="0">
                <a:solidFill>
                  <a:srgbClr val="C00000"/>
                </a:solidFill>
              </a:rPr>
              <a:t>We are dedicated to raising $100 million to support a $600 million plan to provide advancements at Sharp’s respected regional medical centers and specialty hospitals, from infrastructure and research to state-of-the-art technologies and the best possible patient care.</a:t>
            </a:r>
            <a:r>
              <a:rPr lang="en-US" sz="1600" dirty="0" smtClean="0"/>
              <a:t/>
            </a:r>
            <a:br>
              <a:rPr lang="en-US" sz="1600" dirty="0" smtClean="0"/>
            </a:br>
            <a:r>
              <a:rPr lang="en-US" sz="1600" dirty="0" smtClean="0"/>
              <a:t/>
            </a:r>
            <a:br>
              <a:rPr lang="en-US" sz="1600" dirty="0" smtClean="0"/>
            </a:br>
            <a:r>
              <a:rPr lang="en-US" sz="1600" dirty="0" smtClean="0"/>
              <a:t>INSPIRE gives you the opportunity to support the aspects of health care that touch you most deeply. Our philanthropic priorities align with the greater goals of the organization to ensure financial support is available for critical areas of growth.</a:t>
            </a:r>
          </a:p>
          <a:p>
            <a:endParaRPr lang="en-US" sz="1600" dirty="0" smtClean="0"/>
          </a:p>
          <a:p>
            <a:pPr algn="ctr"/>
            <a:r>
              <a:rPr lang="en-US" dirty="0" smtClean="0"/>
              <a:t>https://www.sharp.com/sharp-foundation/inspire.cfm</a:t>
            </a:r>
            <a:endParaRPr lang="en-US" dirty="0"/>
          </a:p>
        </p:txBody>
      </p:sp>
      <p:pic>
        <p:nvPicPr>
          <p:cNvPr id="3076" name="Picture 4" descr="http://surfdog.kintera.org/AccountTempFiles/account8790/images/sharp-logo.jpg"/>
          <p:cNvPicPr>
            <a:picLocks noChangeAspect="1" noChangeArrowheads="1"/>
          </p:cNvPicPr>
          <p:nvPr/>
        </p:nvPicPr>
        <p:blipFill>
          <a:blip r:embed="rId2" cstate="print"/>
          <a:srcRect t="7114"/>
          <a:stretch>
            <a:fillRect/>
          </a:stretch>
        </p:blipFill>
        <p:spPr bwMode="auto">
          <a:xfrm>
            <a:off x="6248400" y="228600"/>
            <a:ext cx="2286000" cy="99495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228600"/>
            <a:ext cx="8382000" cy="6001643"/>
          </a:xfrm>
          <a:prstGeom prst="rect">
            <a:avLst/>
          </a:prstGeom>
        </p:spPr>
        <p:txBody>
          <a:bodyPr wrap="square">
            <a:spAutoFit/>
          </a:bodyPr>
          <a:lstStyle/>
          <a:p>
            <a:r>
              <a:rPr lang="en-US" b="1" dirty="0" smtClean="0"/>
              <a:t>“…Through </a:t>
            </a:r>
            <a:r>
              <a:rPr lang="en-US" b="1" i="1" dirty="0" smtClean="0"/>
              <a:t>INSPIRE,</a:t>
            </a:r>
            <a:r>
              <a:rPr lang="en-US" b="1" dirty="0" smtClean="0"/>
              <a:t> donors have a unique opportunity to support the aspects of health care that touch them most deeply…</a:t>
            </a:r>
          </a:p>
          <a:p>
            <a:endParaRPr lang="en-US" dirty="0" smtClean="0"/>
          </a:p>
          <a:p>
            <a:pPr marL="621792" indent="-457200">
              <a:buFont typeface="Arial" pitchFamily="34" charset="0"/>
              <a:buChar char="•"/>
            </a:pPr>
            <a:r>
              <a:rPr lang="en-US" dirty="0" smtClean="0"/>
              <a:t>Enhance the level of caring for the people of our community</a:t>
            </a:r>
          </a:p>
          <a:p>
            <a:pPr marL="621792" indent="-457200"/>
            <a:endParaRPr lang="en-US" sz="400" dirty="0" smtClean="0"/>
          </a:p>
          <a:p>
            <a:pPr marL="621792" indent="-457200"/>
            <a:endParaRPr lang="en-US" sz="400" dirty="0" smtClean="0"/>
          </a:p>
          <a:p>
            <a:pPr marL="621792" indent="-457200"/>
            <a:endParaRPr lang="en-US" sz="400" dirty="0" smtClean="0"/>
          </a:p>
          <a:p>
            <a:pPr marL="621792" indent="-457200">
              <a:buFont typeface="Arial" pitchFamily="34" charset="0"/>
              <a:buChar char="•"/>
            </a:pPr>
            <a:r>
              <a:rPr lang="en-US" dirty="0" smtClean="0"/>
              <a:t>Promote learning that will mean better outcomes for patients</a:t>
            </a:r>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r>
              <a:rPr lang="en-US" dirty="0" smtClean="0"/>
              <a:t>Underwrite the building of modern medical facilities</a:t>
            </a:r>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r>
              <a:rPr lang="en-US" dirty="0" smtClean="0"/>
              <a:t>Encourage the growing and training of our own exceptional caregivers </a:t>
            </a:r>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endParaRPr lang="en-US" sz="400" dirty="0" smtClean="0"/>
          </a:p>
          <a:p>
            <a:pPr marL="621792" indent="-457200">
              <a:buFont typeface="Arial" pitchFamily="34" charset="0"/>
              <a:buChar char="•"/>
            </a:pPr>
            <a:r>
              <a:rPr lang="en-US" dirty="0" smtClean="0"/>
              <a:t>Support Sharp in leading the way with new technologies and medical advancements…”</a:t>
            </a:r>
          </a:p>
          <a:p>
            <a:endParaRPr lang="en-US" dirty="0" smtClean="0"/>
          </a:p>
        </p:txBody>
      </p:sp>
      <p:sp>
        <p:nvSpPr>
          <p:cNvPr id="5" name="Rectangle 4"/>
          <p:cNvSpPr/>
          <p:nvPr/>
        </p:nvSpPr>
        <p:spPr>
          <a:xfrm>
            <a:off x="228600" y="6019800"/>
            <a:ext cx="4495800" cy="276999"/>
          </a:xfrm>
          <a:prstGeom prst="rect">
            <a:avLst/>
          </a:prstGeom>
        </p:spPr>
        <p:txBody>
          <a:bodyPr wrap="square">
            <a:spAutoFit/>
          </a:bodyPr>
          <a:lstStyle/>
          <a:p>
            <a:pPr algn="r"/>
            <a:r>
              <a:rPr lang="en-US" sz="1200" dirty="0" smtClean="0">
                <a:hlinkClick r:id="rId3"/>
              </a:rPr>
              <a:t>http://www.sharp.com/video/transcripts/inspire-campaign.cfm</a:t>
            </a:r>
            <a:endParaRPr lang="en-US" sz="1200" dirty="0"/>
          </a:p>
        </p:txBody>
      </p:sp>
      <p:pic>
        <p:nvPicPr>
          <p:cNvPr id="7" name="Picture 2" descr="http://www.asianculturalfestivalsd.com/2011/images/sharpsponsor.jpg"/>
          <p:cNvPicPr>
            <a:picLocks noChangeAspect="1" noChangeArrowheads="1"/>
          </p:cNvPicPr>
          <p:nvPr/>
        </p:nvPicPr>
        <p:blipFill>
          <a:blip r:embed="rId4" cstate="print"/>
          <a:srcRect/>
          <a:stretch>
            <a:fillRect/>
          </a:stretch>
        </p:blipFill>
        <p:spPr bwMode="auto">
          <a:xfrm>
            <a:off x="7315200" y="5486400"/>
            <a:ext cx="1600200" cy="763524"/>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152400"/>
            <a:ext cx="86868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EXERCISE</a:t>
            </a:r>
            <a:endParaRPr kumimoji="0" lang="en-US" sz="3600" b="0" i="0" u="none" strike="noStrike" kern="1200" cap="none" spc="0" normalizeH="0" baseline="0" noProof="0" dirty="0">
              <a:ln>
                <a:noFill/>
              </a:ln>
              <a:solidFill>
                <a:schemeClr val="accent5">
                  <a:lumMod val="50000"/>
                </a:schemeClr>
              </a:solidFill>
              <a:effectLst/>
              <a:uLnTx/>
              <a:uFillTx/>
              <a:latin typeface="Tw Cen MT Condensed" pitchFamily="34" charset="0"/>
              <a:ea typeface="+mj-ea"/>
              <a:cs typeface="+mj-cs"/>
            </a:endParaRPr>
          </a:p>
        </p:txBody>
      </p:sp>
      <p:pic>
        <p:nvPicPr>
          <p:cNvPr id="5" name="Picture 2" descr="http://www.flexappealfitnessatl.com/images/dumbell.jpg"/>
          <p:cNvPicPr>
            <a:picLocks noChangeAspect="1" noChangeArrowheads="1"/>
          </p:cNvPicPr>
          <p:nvPr/>
        </p:nvPicPr>
        <p:blipFill>
          <a:blip r:embed="rId2" cstate="print"/>
          <a:srcRect/>
          <a:stretch>
            <a:fillRect/>
          </a:stretch>
        </p:blipFill>
        <p:spPr bwMode="auto">
          <a:xfrm>
            <a:off x="1905000" y="228600"/>
            <a:ext cx="1308100" cy="1006475"/>
          </a:xfrm>
          <a:prstGeom prst="rect">
            <a:avLst/>
          </a:prstGeom>
          <a:noFill/>
          <a:ln w="9525">
            <a:noFill/>
            <a:miter lim="800000"/>
            <a:headEnd/>
            <a:tailEnd/>
          </a:ln>
        </p:spPr>
      </p:pic>
      <p:sp>
        <p:nvSpPr>
          <p:cNvPr id="6" name="Content Placeholder 2"/>
          <p:cNvSpPr>
            <a:spLocks noGrp="1"/>
          </p:cNvSpPr>
          <p:nvPr>
            <p:ph sz="quarter" idx="1"/>
          </p:nvPr>
        </p:nvSpPr>
        <p:spPr>
          <a:xfrm>
            <a:off x="301625" y="1527175"/>
            <a:ext cx="8504238" cy="4645025"/>
          </a:xfrm>
        </p:spPr>
        <p:txBody>
          <a:bodyPr/>
          <a:lstStyle/>
          <a:p>
            <a:pPr marL="731838" lvl="1" indent="-457200">
              <a:spcBef>
                <a:spcPts val="0"/>
              </a:spcBef>
              <a:buNone/>
            </a:pPr>
            <a:r>
              <a:rPr lang="en-US" sz="3200" b="1" i="1" dirty="0" smtClean="0">
                <a:solidFill>
                  <a:srgbClr val="002060"/>
                </a:solidFill>
              </a:rPr>
              <a:t>SWOT  Analysis :</a:t>
            </a:r>
          </a:p>
          <a:p>
            <a:pPr marL="731838" lvl="1" indent="-457200">
              <a:spcBef>
                <a:spcPts val="0"/>
              </a:spcBef>
              <a:buFont typeface="+mj-lt"/>
              <a:buAutoNum type="arabicPeriod"/>
            </a:pPr>
            <a:r>
              <a:rPr lang="en-US" sz="2400" dirty="0" smtClean="0">
                <a:solidFill>
                  <a:srgbClr val="002060"/>
                </a:solidFill>
              </a:rPr>
              <a:t>Identify general operating expenses that are taboo</a:t>
            </a:r>
          </a:p>
          <a:p>
            <a:pPr marL="731838" lvl="1" indent="-457200">
              <a:spcBef>
                <a:spcPts val="0"/>
              </a:spcBef>
              <a:buFont typeface="+mj-lt"/>
              <a:buAutoNum type="arabicPeriod"/>
            </a:pPr>
            <a:r>
              <a:rPr lang="en-US" sz="2400" dirty="0" smtClean="0">
                <a:solidFill>
                  <a:srgbClr val="002060"/>
                </a:solidFill>
              </a:rPr>
              <a:t>Conduct a SWOT Analysis for each one</a:t>
            </a:r>
          </a:p>
          <a:p>
            <a:pPr marL="731838" lvl="1" indent="-457200">
              <a:spcBef>
                <a:spcPts val="0"/>
              </a:spcBef>
              <a:buNone/>
            </a:pPr>
            <a:endParaRPr lang="en-US" sz="2800" dirty="0" smtClean="0">
              <a:solidFill>
                <a:srgbClr val="002060"/>
              </a:solidFill>
            </a:endParaRPr>
          </a:p>
          <a:p>
            <a:pPr marL="731838" lvl="1" indent="-457200">
              <a:spcBef>
                <a:spcPts val="0"/>
              </a:spcBef>
              <a:buNone/>
            </a:pPr>
            <a:r>
              <a:rPr lang="en-US" sz="2400" dirty="0" smtClean="0">
                <a:solidFill>
                  <a:srgbClr val="960000"/>
                </a:solidFill>
              </a:rPr>
              <a:t>Strengths					       Opportunities</a:t>
            </a:r>
          </a:p>
          <a:p>
            <a:pPr marL="731838" lvl="1" indent="-457200">
              <a:spcBef>
                <a:spcPts val="0"/>
              </a:spcBef>
              <a:buNone/>
            </a:pPr>
            <a:endParaRPr lang="en-US" sz="2800" dirty="0" smtClean="0">
              <a:solidFill>
                <a:srgbClr val="960000"/>
              </a:solidFill>
            </a:endParaRPr>
          </a:p>
          <a:p>
            <a:pPr marL="731838" lvl="1" indent="-457200">
              <a:spcBef>
                <a:spcPts val="0"/>
              </a:spcBef>
              <a:buNone/>
            </a:pPr>
            <a:endParaRPr lang="en-US" sz="2800" dirty="0" smtClean="0">
              <a:solidFill>
                <a:srgbClr val="960000"/>
              </a:solidFill>
            </a:endParaRPr>
          </a:p>
          <a:p>
            <a:pPr marL="731838" lvl="1" indent="-457200">
              <a:spcBef>
                <a:spcPts val="0"/>
              </a:spcBef>
              <a:buNone/>
            </a:pPr>
            <a:endParaRPr lang="en-US" sz="2400" dirty="0" smtClean="0">
              <a:solidFill>
                <a:srgbClr val="960000"/>
              </a:solidFill>
            </a:endParaRPr>
          </a:p>
          <a:p>
            <a:pPr marL="731838" lvl="1" indent="-457200">
              <a:spcBef>
                <a:spcPts val="0"/>
              </a:spcBef>
              <a:buNone/>
            </a:pPr>
            <a:r>
              <a:rPr lang="en-US" sz="2400" dirty="0" smtClean="0">
                <a:solidFill>
                  <a:srgbClr val="960000"/>
                </a:solidFill>
              </a:rPr>
              <a:t>Weaknesses				        Threats</a:t>
            </a:r>
          </a:p>
          <a:p>
            <a:pPr marL="731838" lvl="1" indent="-457200">
              <a:spcBef>
                <a:spcPts val="0"/>
              </a:spcBef>
              <a:buNone/>
            </a:pPr>
            <a:endParaRPr lang="en-US" sz="2800" dirty="0" smtClean="0">
              <a:solidFill>
                <a:srgbClr val="002060"/>
              </a:solidFill>
            </a:endParaRPr>
          </a:p>
          <a:p>
            <a:pPr marL="731838" lvl="1" indent="-457200">
              <a:spcBef>
                <a:spcPts val="0"/>
              </a:spcBef>
              <a:buNone/>
            </a:pPr>
            <a:endParaRPr lang="en-US" sz="2000" dirty="0" smtClean="0"/>
          </a:p>
          <a:p>
            <a:pPr marL="731838" lvl="1" indent="-457200">
              <a:spcBef>
                <a:spcPts val="0"/>
              </a:spcBef>
              <a:buNone/>
            </a:pPr>
            <a:r>
              <a:rPr lang="en-US" sz="2000" dirty="0" smtClean="0"/>
              <a:t>	</a:t>
            </a:r>
            <a:endParaRPr lang="en-US" sz="2400" dirty="0" smtClean="0"/>
          </a:p>
          <a:p>
            <a:pPr marL="731838" lvl="1" indent="-457200">
              <a:spcBef>
                <a:spcPts val="0"/>
              </a:spcBef>
              <a:buNone/>
            </a:pPr>
            <a:r>
              <a:rPr lang="en-US" sz="2000" dirty="0" smtClean="0"/>
              <a:t>	</a:t>
            </a:r>
          </a:p>
          <a:p>
            <a:pPr marL="514350" indent="-514350" eaLnBrk="1" hangingPunct="1">
              <a:spcBef>
                <a:spcPts val="0"/>
              </a:spcBef>
              <a:buFont typeface="+mj-lt"/>
              <a:buAutoNum type="arabicPeriod"/>
              <a:defRPr/>
            </a:pPr>
            <a:endParaRPr lang="en-US" b="1" i="1" dirty="0" smtClean="0">
              <a:solidFill>
                <a:schemeClr val="accent3">
                  <a:lumMod val="50000"/>
                </a:schemeClr>
              </a:solidFill>
            </a:endParaRPr>
          </a:p>
        </p:txBody>
      </p:sp>
      <p:cxnSp>
        <p:nvCxnSpPr>
          <p:cNvPr id="8" name="Straight Connector 7"/>
          <p:cNvCxnSpPr/>
          <p:nvPr/>
        </p:nvCxnSpPr>
        <p:spPr>
          <a:xfrm rot="5400000">
            <a:off x="2781300" y="4686300"/>
            <a:ext cx="3124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3400" y="4648200"/>
            <a:ext cx="78486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8077200" cy="3354765"/>
          </a:xfrm>
          <a:prstGeom prst="rect">
            <a:avLst/>
          </a:prstGeom>
        </p:spPr>
        <p:txBody>
          <a:bodyPr wrap="square">
            <a:spAutoFit/>
          </a:bodyPr>
          <a:lstStyle/>
          <a:p>
            <a:pPr marL="514350" indent="-514350"/>
            <a:r>
              <a:rPr lang="en-US" sz="2800" i="1" u="sng" dirty="0" smtClean="0">
                <a:solidFill>
                  <a:srgbClr val="911126"/>
                </a:solidFill>
                <a:latin typeface="Calibri" pitchFamily="34" charset="0"/>
                <a:cs typeface="Calibri" pitchFamily="34" charset="0"/>
              </a:rPr>
              <a:t>Agenda Item #3</a:t>
            </a: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r>
              <a:rPr lang="en-US" sz="3600" b="1" dirty="0" smtClean="0">
                <a:solidFill>
                  <a:srgbClr val="911126"/>
                </a:solidFill>
                <a:latin typeface="Calibri" pitchFamily="34" charset="0"/>
                <a:cs typeface="Calibri" pitchFamily="34" charset="0"/>
              </a:rPr>
              <a:t>Identify Fundable Pieces </a:t>
            </a:r>
            <a:r>
              <a:rPr lang="en-US" sz="3600" i="1" dirty="0" smtClean="0">
                <a:solidFill>
                  <a:srgbClr val="911126"/>
                </a:solidFill>
                <a:latin typeface="Calibri" pitchFamily="34" charset="0"/>
                <a:cs typeface="Calibri" pitchFamily="34" charset="0"/>
              </a:rPr>
              <a:t>(of your budget)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B625_2_003i"/>
          <p:cNvPicPr>
            <a:picLocks noChangeAspect="1" noChangeArrowheads="1"/>
          </p:cNvPicPr>
          <p:nvPr/>
        </p:nvPicPr>
        <p:blipFill>
          <a:blip r:embed="rId2" cstate="print"/>
          <a:srcRect/>
          <a:stretch>
            <a:fillRect/>
          </a:stretch>
        </p:blipFill>
        <p:spPr bwMode="auto">
          <a:xfrm>
            <a:off x="2898236" y="1600200"/>
            <a:ext cx="5901278" cy="4648200"/>
          </a:xfrm>
          <a:prstGeom prst="rect">
            <a:avLst/>
          </a:prstGeom>
          <a:noFill/>
          <a:ln w="9525">
            <a:noFill/>
            <a:miter lim="800000"/>
            <a:headEnd/>
            <a:tailEnd/>
          </a:ln>
        </p:spPr>
      </p:pic>
      <p:sp>
        <p:nvSpPr>
          <p:cNvPr id="2" name="Title 1"/>
          <p:cNvSpPr>
            <a:spLocks noGrp="1"/>
          </p:cNvSpPr>
          <p:nvPr>
            <p:ph type="title"/>
          </p:nvPr>
        </p:nvSpPr>
        <p:spPr>
          <a:xfrm>
            <a:off x="381000" y="304800"/>
            <a:ext cx="8534400" cy="758825"/>
          </a:xfrm>
        </p:spPr>
        <p:txBody>
          <a:bodyPr/>
          <a:lstStyle/>
          <a:p>
            <a:pPr eaLnBrk="1" hangingPunct="1">
              <a:defRPr/>
            </a:pPr>
            <a:r>
              <a:rPr lang="en-US" sz="3600" dirty="0" smtClean="0">
                <a:solidFill>
                  <a:schemeClr val="accent5">
                    <a:lumMod val="50000"/>
                  </a:schemeClr>
                </a:solidFill>
                <a:latin typeface="Tw Cen MT" pitchFamily="34" charset="0"/>
              </a:rPr>
              <a:t/>
            </a:r>
            <a:br>
              <a:rPr lang="en-US" sz="3600" dirty="0" smtClean="0">
                <a:solidFill>
                  <a:schemeClr val="accent5">
                    <a:lumMod val="50000"/>
                  </a:schemeClr>
                </a:solidFill>
                <a:latin typeface="Tw Cen MT" pitchFamily="34" charset="0"/>
              </a:rPr>
            </a:br>
            <a:r>
              <a:rPr lang="en-US" sz="3600" dirty="0" smtClean="0">
                <a:solidFill>
                  <a:schemeClr val="accent5">
                    <a:lumMod val="50000"/>
                  </a:schemeClr>
                </a:solidFill>
                <a:latin typeface="Tw Cen MT" pitchFamily="34" charset="0"/>
              </a:rPr>
              <a:t>Quick Review – The Donor Pyramid</a:t>
            </a:r>
            <a:endParaRPr lang="en-US" sz="3600" b="1" dirty="0">
              <a:solidFill>
                <a:schemeClr val="accent5">
                  <a:lumMod val="50000"/>
                </a:schemeClr>
              </a:solidFill>
              <a:latin typeface="Tw Cen MT" pitchFamily="34" charset="0"/>
            </a:endParaRPr>
          </a:p>
        </p:txBody>
      </p:sp>
      <p:sp>
        <p:nvSpPr>
          <p:cNvPr id="3" name="Content Placeholder 2"/>
          <p:cNvSpPr>
            <a:spLocks noGrp="1"/>
          </p:cNvSpPr>
          <p:nvPr>
            <p:ph sz="half" idx="1"/>
          </p:nvPr>
        </p:nvSpPr>
        <p:spPr>
          <a:xfrm>
            <a:off x="228600" y="1447800"/>
            <a:ext cx="2514600" cy="4876800"/>
          </a:xfrm>
        </p:spPr>
        <p:txBody>
          <a:bodyPr/>
          <a:lstStyle/>
          <a:p>
            <a:pPr marL="0" lvl="0" indent="0">
              <a:spcBef>
                <a:spcPts val="0"/>
              </a:spcBef>
              <a:spcAft>
                <a:spcPts val="600"/>
              </a:spcAft>
              <a:buNone/>
            </a:pPr>
            <a:r>
              <a:rPr lang="en-US" sz="2000" u="sng" dirty="0" smtClean="0">
                <a:solidFill>
                  <a:srgbClr val="233B7D"/>
                </a:solidFill>
                <a:latin typeface="Calibri" pitchFamily="34" charset="0"/>
                <a:cs typeface="Calibri" pitchFamily="34" charset="0"/>
              </a:rPr>
              <a:t>Objective: </a:t>
            </a:r>
            <a:r>
              <a:rPr lang="en-US" sz="2000" dirty="0" smtClean="0">
                <a:solidFill>
                  <a:srgbClr val="233B7D"/>
                </a:solidFill>
                <a:latin typeface="Calibri" pitchFamily="34" charset="0"/>
                <a:cs typeface="Calibri" pitchFamily="34" charset="0"/>
              </a:rPr>
              <a:t>to match donor wishes with funding needs of the organization</a:t>
            </a:r>
          </a:p>
          <a:p>
            <a:pPr marL="274320" indent="-274320">
              <a:spcBef>
                <a:spcPts val="0"/>
              </a:spcBef>
              <a:spcAft>
                <a:spcPts val="600"/>
              </a:spcAft>
            </a:pPr>
            <a:endParaRPr lang="en-US" sz="400" dirty="0" smtClean="0">
              <a:solidFill>
                <a:srgbClr val="C00000"/>
              </a:solidFill>
              <a:latin typeface="Calibri" pitchFamily="34" charset="0"/>
              <a:cs typeface="Calibri" pitchFamily="34" charset="0"/>
            </a:endParaRPr>
          </a:p>
          <a:p>
            <a:pPr marL="274320" indent="-274320">
              <a:spcBef>
                <a:spcPts val="0"/>
              </a:spcBef>
              <a:spcAft>
                <a:spcPts val="600"/>
              </a:spcAft>
            </a:pPr>
            <a:r>
              <a:rPr lang="en-US" sz="1800" dirty="0" smtClean="0">
                <a:solidFill>
                  <a:srgbClr val="C00000"/>
                </a:solidFill>
                <a:latin typeface="Calibri" pitchFamily="34" charset="0"/>
                <a:cs typeface="Calibri" pitchFamily="34" charset="0"/>
              </a:rPr>
              <a:t>Donor investment correlates with relationship</a:t>
            </a:r>
          </a:p>
          <a:p>
            <a:pPr marL="274320" indent="-274320">
              <a:spcBef>
                <a:spcPts val="0"/>
              </a:spcBef>
              <a:spcAft>
                <a:spcPts val="600"/>
              </a:spcAft>
              <a:buNone/>
            </a:pPr>
            <a:endParaRPr lang="en-US" sz="400" dirty="0" smtClean="0">
              <a:solidFill>
                <a:srgbClr val="C00000"/>
              </a:solidFill>
              <a:latin typeface="Calibri" pitchFamily="34" charset="0"/>
              <a:cs typeface="Calibri" pitchFamily="34" charset="0"/>
            </a:endParaRPr>
          </a:p>
          <a:p>
            <a:pPr marL="274320" indent="-274320">
              <a:spcBef>
                <a:spcPts val="0"/>
              </a:spcBef>
              <a:spcAft>
                <a:spcPts val="600"/>
              </a:spcAft>
            </a:pPr>
            <a:r>
              <a:rPr lang="en-US" sz="1800" dirty="0" smtClean="0">
                <a:solidFill>
                  <a:srgbClr val="C00000"/>
                </a:solidFill>
                <a:latin typeface="Calibri" pitchFamily="34" charset="0"/>
                <a:cs typeface="Calibri" pitchFamily="34" charset="0"/>
              </a:rPr>
              <a:t>Multiple initiatives  provide multiple opportunities: </a:t>
            </a:r>
          </a:p>
          <a:p>
            <a:pPr marL="548958" lvl="1" indent="-274320">
              <a:spcBef>
                <a:spcPts val="0"/>
              </a:spcBef>
              <a:spcAft>
                <a:spcPts val="600"/>
              </a:spcAft>
            </a:pPr>
            <a:r>
              <a:rPr lang="en-US" sz="1500" dirty="0" smtClean="0">
                <a:solidFill>
                  <a:srgbClr val="311D69"/>
                </a:solidFill>
                <a:latin typeface="Calibri" pitchFamily="34" charset="0"/>
                <a:cs typeface="Calibri" pitchFamily="34" charset="0"/>
              </a:rPr>
              <a:t>Discussions</a:t>
            </a:r>
          </a:p>
          <a:p>
            <a:pPr marL="548958" lvl="1" indent="-274320">
              <a:spcBef>
                <a:spcPts val="0"/>
              </a:spcBef>
              <a:spcAft>
                <a:spcPts val="600"/>
              </a:spcAft>
            </a:pPr>
            <a:r>
              <a:rPr lang="en-US" sz="1500" dirty="0" smtClean="0">
                <a:solidFill>
                  <a:srgbClr val="311D69"/>
                </a:solidFill>
                <a:latin typeface="Calibri" pitchFamily="34" charset="0"/>
                <a:cs typeface="Calibri" pitchFamily="34" charset="0"/>
              </a:rPr>
              <a:t>Allies</a:t>
            </a:r>
          </a:p>
          <a:p>
            <a:pPr marL="548958" lvl="1" indent="-274320">
              <a:spcBef>
                <a:spcPts val="0"/>
              </a:spcBef>
              <a:spcAft>
                <a:spcPts val="600"/>
              </a:spcAft>
            </a:pPr>
            <a:r>
              <a:rPr lang="en-US" sz="1500" dirty="0" smtClean="0">
                <a:solidFill>
                  <a:srgbClr val="311D69"/>
                </a:solidFill>
                <a:latin typeface="Calibri" pitchFamily="34" charset="0"/>
                <a:cs typeface="Calibri" pitchFamily="34" charset="0"/>
              </a:rPr>
              <a:t>Feedback</a:t>
            </a:r>
          </a:p>
          <a:p>
            <a:pPr marL="548958" lvl="1" indent="-274320">
              <a:spcBef>
                <a:spcPts val="0"/>
              </a:spcBef>
              <a:spcAft>
                <a:spcPts val="600"/>
              </a:spcAft>
            </a:pPr>
            <a:r>
              <a:rPr lang="en-US" sz="1500" dirty="0" smtClean="0">
                <a:solidFill>
                  <a:srgbClr val="311D69"/>
                </a:solidFill>
                <a:latin typeface="Calibri" pitchFamily="34" charset="0"/>
                <a:cs typeface="Calibri" pitchFamily="34" charset="0"/>
              </a:rPr>
              <a:t>investment</a:t>
            </a:r>
            <a:endParaRPr lang="en-US" sz="1500" i="1" u="sng" dirty="0" smtClean="0">
              <a:solidFill>
                <a:srgbClr val="311D69"/>
              </a:solidFill>
              <a:latin typeface="Calibri" pitchFamily="34" charset="0"/>
              <a:cs typeface="Calibri" pitchFamily="34" charset="0"/>
            </a:endParaRPr>
          </a:p>
          <a:p>
            <a:pPr marL="274320" indent="-457200">
              <a:spcBef>
                <a:spcPts val="0"/>
              </a:spcBef>
              <a:spcAft>
                <a:spcPts val="600"/>
              </a:spcAft>
            </a:pPr>
            <a:endParaRPr lang="en-US" sz="2400" dirty="0" smtClean="0"/>
          </a:p>
          <a:p>
            <a:pPr marL="274320" lvl="1" indent="-457200" eaLnBrk="1" hangingPunct="1">
              <a:spcBef>
                <a:spcPts val="0"/>
              </a:spcBef>
              <a:spcAft>
                <a:spcPts val="600"/>
              </a:spcAft>
              <a:buNone/>
            </a:pPr>
            <a:endParaRPr lang="en-US" dirty="0" smtClean="0">
              <a:solidFill>
                <a:srgbClr val="4F6228"/>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sz="quarter" idx="4294967295"/>
          </p:nvPr>
        </p:nvSpPr>
        <p:spPr>
          <a:xfrm>
            <a:off x="381000" y="1752600"/>
            <a:ext cx="8458200" cy="4346575"/>
          </a:xfrm>
        </p:spPr>
        <p:txBody>
          <a:bodyPr/>
          <a:lstStyle/>
          <a:p>
            <a:pPr lvl="2" eaLnBrk="1" hangingPunct="1">
              <a:spcAft>
                <a:spcPts val="600"/>
              </a:spcAft>
              <a:defRPr/>
            </a:pPr>
            <a:r>
              <a:rPr lang="en-US" sz="2400" b="1" u="sng" dirty="0" smtClean="0">
                <a:solidFill>
                  <a:schemeClr val="tx2">
                    <a:lumMod val="75000"/>
                  </a:schemeClr>
                </a:solidFill>
                <a:latin typeface="Calibri" pitchFamily="34" charset="0"/>
                <a:cs typeface="Calibri" pitchFamily="34" charset="0"/>
              </a:rPr>
              <a:t>Case for Support </a:t>
            </a:r>
            <a:r>
              <a:rPr lang="en-US" sz="2400" dirty="0" smtClean="0">
                <a:solidFill>
                  <a:schemeClr val="tx2">
                    <a:lumMod val="75000"/>
                  </a:schemeClr>
                </a:solidFill>
                <a:latin typeface="Calibri" pitchFamily="34" charset="0"/>
                <a:cs typeface="Calibri" pitchFamily="34" charset="0"/>
              </a:rPr>
              <a:t>– Why your organization exists; why people/donors should support your organization; what would happen if your organization did not exist</a:t>
            </a:r>
          </a:p>
          <a:p>
            <a:pPr lvl="2" eaLnBrk="1" hangingPunct="1">
              <a:spcAft>
                <a:spcPts val="600"/>
              </a:spcAft>
              <a:buNone/>
              <a:defRPr/>
            </a:pPr>
            <a:endParaRPr lang="en-US" sz="2400" dirty="0" smtClean="0">
              <a:solidFill>
                <a:schemeClr val="tx2">
                  <a:lumMod val="75000"/>
                </a:schemeClr>
              </a:solidFill>
              <a:latin typeface="Calibri" pitchFamily="34" charset="0"/>
              <a:cs typeface="Calibri" pitchFamily="34" charset="0"/>
            </a:endParaRPr>
          </a:p>
          <a:p>
            <a:pPr lvl="2" eaLnBrk="1" hangingPunct="1">
              <a:spcAft>
                <a:spcPts val="600"/>
              </a:spcAft>
              <a:defRPr/>
            </a:pPr>
            <a:r>
              <a:rPr lang="en-US" sz="2400" b="1" u="sng" dirty="0" smtClean="0">
                <a:solidFill>
                  <a:schemeClr val="tx2">
                    <a:lumMod val="75000"/>
                  </a:schemeClr>
                </a:solidFill>
                <a:latin typeface="Calibri" pitchFamily="34" charset="0"/>
                <a:cs typeface="Calibri" pitchFamily="34" charset="0"/>
              </a:rPr>
              <a:t>Case Statement </a:t>
            </a:r>
            <a:r>
              <a:rPr lang="en-US" sz="2400" dirty="0" smtClean="0">
                <a:solidFill>
                  <a:schemeClr val="tx2">
                    <a:lumMod val="75000"/>
                  </a:schemeClr>
                </a:solidFill>
                <a:latin typeface="Calibri" pitchFamily="34" charset="0"/>
                <a:cs typeface="Calibri" pitchFamily="34" charset="0"/>
              </a:rPr>
              <a:t>– Aligns a specific population to a specific program/project</a:t>
            </a:r>
          </a:p>
          <a:p>
            <a:pPr lvl="2" eaLnBrk="1" hangingPunct="1">
              <a:spcBef>
                <a:spcPts val="0"/>
              </a:spcBef>
              <a:spcAft>
                <a:spcPts val="0"/>
              </a:spcAft>
              <a:buNone/>
              <a:defRPr/>
            </a:pPr>
            <a:r>
              <a:rPr lang="en-US" dirty="0" smtClean="0">
                <a:solidFill>
                  <a:srgbClr val="960000"/>
                </a:solidFill>
                <a:latin typeface="Calibri" pitchFamily="34" charset="0"/>
                <a:cs typeface="Calibri" pitchFamily="34" charset="0"/>
              </a:rPr>
              <a:t>				</a:t>
            </a:r>
          </a:p>
          <a:p>
            <a:pPr lvl="2" eaLnBrk="1" hangingPunct="1">
              <a:spcBef>
                <a:spcPts val="0"/>
              </a:spcBef>
              <a:spcAft>
                <a:spcPts val="0"/>
              </a:spcAft>
              <a:buNone/>
              <a:defRPr/>
            </a:pPr>
            <a:r>
              <a:rPr lang="en-US" sz="1600" dirty="0" smtClean="0">
                <a:solidFill>
                  <a:srgbClr val="960000"/>
                </a:solidFill>
                <a:latin typeface="Calibri" pitchFamily="34" charset="0"/>
                <a:cs typeface="Calibri" pitchFamily="34" charset="0"/>
              </a:rPr>
              <a:t>			</a:t>
            </a:r>
          </a:p>
          <a:p>
            <a:pPr lvl="2" eaLnBrk="1" hangingPunct="1">
              <a:spcBef>
                <a:spcPts val="0"/>
              </a:spcBef>
              <a:spcAft>
                <a:spcPts val="0"/>
              </a:spcAft>
              <a:buNone/>
              <a:defRPr/>
            </a:pPr>
            <a:r>
              <a:rPr lang="en-US" sz="1600" dirty="0" smtClean="0">
                <a:solidFill>
                  <a:srgbClr val="960000"/>
                </a:solidFill>
                <a:latin typeface="Calibri" pitchFamily="34" charset="0"/>
                <a:cs typeface="Calibri" pitchFamily="34" charset="0"/>
              </a:rPr>
              <a:t>			</a:t>
            </a:r>
            <a:r>
              <a:rPr lang="en-US" sz="1600" u="sng" dirty="0" smtClean="0">
                <a:solidFill>
                  <a:srgbClr val="960000"/>
                </a:solidFill>
                <a:latin typeface="Calibri" pitchFamily="34" charset="0"/>
                <a:cs typeface="Calibri" pitchFamily="34" charset="0"/>
              </a:rPr>
              <a:t>EXAMPLES:</a:t>
            </a:r>
          </a:p>
          <a:p>
            <a:pPr lvl="3" eaLnBrk="1" hangingPunct="1">
              <a:spcBef>
                <a:spcPts val="600"/>
              </a:spcBef>
              <a:spcAft>
                <a:spcPts val="600"/>
              </a:spcAft>
              <a:buNone/>
              <a:defRPr/>
            </a:pPr>
            <a:r>
              <a:rPr lang="en-US" dirty="0" smtClean="0">
                <a:solidFill>
                  <a:srgbClr val="960000"/>
                </a:solidFill>
                <a:latin typeface="Calibri" pitchFamily="34" charset="0"/>
                <a:cs typeface="Calibri" pitchFamily="34" charset="0"/>
              </a:rPr>
              <a:t>			Corporate Campaign for Butler PAS Building</a:t>
            </a:r>
          </a:p>
          <a:p>
            <a:pPr lvl="3" eaLnBrk="1" hangingPunct="1">
              <a:spcBef>
                <a:spcPts val="600"/>
              </a:spcBef>
              <a:spcAft>
                <a:spcPts val="600"/>
              </a:spcAft>
              <a:buNone/>
              <a:defRPr/>
            </a:pPr>
            <a:r>
              <a:rPr lang="en-US" dirty="0" smtClean="0">
                <a:solidFill>
                  <a:srgbClr val="960000"/>
                </a:solidFill>
                <a:latin typeface="Calibri" pitchFamily="34" charset="0"/>
                <a:cs typeface="Calibri" pitchFamily="34" charset="0"/>
              </a:rPr>
              <a:t>			Foundation Case Statement for PAS Building</a:t>
            </a:r>
          </a:p>
          <a:p>
            <a:pPr lvl="2" eaLnBrk="1" hangingPunct="1">
              <a:spcAft>
                <a:spcPts val="600"/>
              </a:spcAft>
              <a:defRPr/>
            </a:pPr>
            <a:endParaRPr lang="en-US" dirty="0" smtClean="0">
              <a:solidFill>
                <a:srgbClr val="311D69"/>
              </a:solidFill>
              <a:latin typeface="Calibri" pitchFamily="34" charset="0"/>
              <a:cs typeface="Calibri" pitchFamily="34" charset="0"/>
            </a:endParaRPr>
          </a:p>
        </p:txBody>
      </p:sp>
      <p:sp>
        <p:nvSpPr>
          <p:cNvPr id="5" name="Title 1"/>
          <p:cNvSpPr>
            <a:spLocks noGrp="1"/>
          </p:cNvSpPr>
          <p:nvPr>
            <p:ph type="title"/>
          </p:nvPr>
        </p:nvSpPr>
        <p:spPr>
          <a:xfrm>
            <a:off x="304800" y="609600"/>
            <a:ext cx="8534400" cy="228600"/>
          </a:xfrm>
        </p:spPr>
        <p:txBody>
          <a:bodyPr/>
          <a:lstStyle/>
          <a:p>
            <a:pPr lvl="1" eaLnBrk="1" hangingPunct="1">
              <a:defRPr/>
            </a:pPr>
            <a:r>
              <a:rPr lang="en-US" sz="3000" b="1" dirty="0" smtClean="0">
                <a:solidFill>
                  <a:schemeClr val="tx2">
                    <a:lumMod val="75000"/>
                  </a:schemeClr>
                </a:solidFill>
                <a:latin typeface="Calibri" pitchFamily="34" charset="0"/>
                <a:cs typeface="Calibri" pitchFamily="34" charset="0"/>
              </a:rPr>
              <a:t>Quick Review</a:t>
            </a:r>
            <a:r>
              <a:rPr lang="en-US" sz="3000" dirty="0" smtClean="0">
                <a:solidFill>
                  <a:schemeClr val="tx2">
                    <a:lumMod val="75000"/>
                  </a:schemeClr>
                </a:solidFill>
                <a:latin typeface="Calibri" pitchFamily="34" charset="0"/>
                <a:cs typeface="Calibri" pitchFamily="34" charset="0"/>
              </a:rPr>
              <a:t>: </a:t>
            </a:r>
            <a:r>
              <a:rPr lang="en-US" sz="2800" dirty="0" smtClean="0">
                <a:solidFill>
                  <a:schemeClr val="tx2">
                    <a:lumMod val="75000"/>
                  </a:schemeClr>
                </a:solidFill>
                <a:latin typeface="Calibri" pitchFamily="34" charset="0"/>
                <a:cs typeface="Calibri" pitchFamily="34" charset="0"/>
              </a:rPr>
              <a:t>Case for Support vs. Case Statement</a:t>
            </a:r>
            <a:r>
              <a:rPr lang="en-US" sz="2800" dirty="0" smtClean="0">
                <a:solidFill>
                  <a:schemeClr val="accent5">
                    <a:lumMod val="50000"/>
                  </a:schemeClr>
                </a:solidFill>
                <a:latin typeface="Tw Cen MT" pitchFamily="34" charset="0"/>
              </a:rPr>
              <a:t> </a:t>
            </a:r>
            <a:endParaRPr lang="en-US" sz="2800" b="1" dirty="0">
              <a:solidFill>
                <a:schemeClr val="accent5">
                  <a:lumMod val="50000"/>
                </a:schemeClr>
              </a:solidFill>
              <a:latin typeface="Tw Cen MT"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a:blip r:embed="rId2" cstate="print"/>
          <a:srcRect l="45407" t="26228" r="30917" b="36272"/>
          <a:stretch>
            <a:fillRect/>
          </a:stretch>
        </p:blipFill>
        <p:spPr bwMode="auto">
          <a:xfrm>
            <a:off x="3429000" y="1524000"/>
            <a:ext cx="5486400" cy="4724400"/>
          </a:xfrm>
          <a:prstGeom prst="rect">
            <a:avLst/>
          </a:prstGeom>
          <a:noFill/>
          <a:ln w="9525">
            <a:noFill/>
            <a:miter lim="800000"/>
            <a:headEnd/>
            <a:tailEnd/>
          </a:ln>
        </p:spPr>
      </p:pic>
      <p:sp>
        <p:nvSpPr>
          <p:cNvPr id="5" name="TextBox 5"/>
          <p:cNvSpPr txBox="1">
            <a:spLocks noChangeArrowheads="1"/>
          </p:cNvSpPr>
          <p:nvPr/>
        </p:nvSpPr>
        <p:spPr bwMode="auto">
          <a:xfrm>
            <a:off x="1600200" y="6400800"/>
            <a:ext cx="7239000" cy="246063"/>
          </a:xfrm>
          <a:prstGeom prst="rect">
            <a:avLst/>
          </a:prstGeom>
          <a:noFill/>
          <a:ln w="9525">
            <a:noFill/>
            <a:miter lim="800000"/>
            <a:headEnd/>
            <a:tailEnd/>
          </a:ln>
        </p:spPr>
        <p:txBody>
          <a:bodyPr>
            <a:spAutoFit/>
          </a:bodyPr>
          <a:lstStyle/>
          <a:p>
            <a:pPr algn="r"/>
            <a:r>
              <a:rPr lang="en-US" sz="1000" dirty="0"/>
              <a:t>Source: Giving USA </a:t>
            </a:r>
            <a:r>
              <a:rPr lang="en-US" sz="1000" dirty="0" smtClean="0"/>
              <a:t>2011 </a:t>
            </a:r>
            <a:r>
              <a:rPr lang="en-US" sz="1000" dirty="0"/>
              <a:t>The Annual Report on Philanthropy for </a:t>
            </a:r>
            <a:r>
              <a:rPr lang="en-US" sz="1000" dirty="0" smtClean="0"/>
              <a:t>2010, </a:t>
            </a:r>
            <a:r>
              <a:rPr lang="en-US" sz="1000" dirty="0"/>
              <a:t>Executive Summary</a:t>
            </a:r>
          </a:p>
        </p:txBody>
      </p:sp>
      <p:sp>
        <p:nvSpPr>
          <p:cNvPr id="7" name="Title 1"/>
          <p:cNvSpPr txBox="1">
            <a:spLocks/>
          </p:cNvSpPr>
          <p:nvPr/>
        </p:nvSpPr>
        <p:spPr bwMode="auto">
          <a:xfrm>
            <a:off x="304800" y="1143000"/>
            <a:ext cx="4191000" cy="1219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srgbClr val="311D69"/>
                </a:solidFill>
                <a:effectLst/>
                <a:uLnTx/>
                <a:uFillTx/>
                <a:latin typeface="+mj-lt"/>
                <a:ea typeface="+mj-ea"/>
                <a:cs typeface="+mj-cs"/>
              </a:rPr>
              <a:t>2010 Contributions: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srgbClr val="311D69"/>
                </a:solidFill>
                <a:effectLst/>
                <a:uLnTx/>
                <a:uFillTx/>
                <a:latin typeface="+mj-lt"/>
                <a:ea typeface="+mj-ea"/>
                <a:cs typeface="+mj-cs"/>
              </a:rPr>
              <a:t>$290.89 billion by giving</a:t>
            </a:r>
            <a:r>
              <a:rPr kumimoji="0" lang="en-US" sz="2000" b="1" i="0" u="none" strike="noStrike" kern="1200" cap="none" spc="0" normalizeH="0" noProof="0" dirty="0" smtClean="0">
                <a:ln>
                  <a:noFill/>
                </a:ln>
                <a:solidFill>
                  <a:srgbClr val="311D69"/>
                </a:solidFill>
                <a:effectLst/>
                <a:uLnTx/>
                <a:uFillTx/>
                <a:latin typeface="+mj-lt"/>
                <a:ea typeface="+mj-ea"/>
                <a:cs typeface="+mj-cs"/>
              </a:rPr>
              <a:t> </a:t>
            </a:r>
            <a:r>
              <a:rPr kumimoji="0" lang="en-US" sz="2000" b="1" i="0" u="none" strike="noStrike" kern="1200" cap="none" spc="0" normalizeH="0" baseline="0" noProof="0" dirty="0" smtClean="0">
                <a:ln>
                  <a:noFill/>
                </a:ln>
                <a:solidFill>
                  <a:srgbClr val="311D69"/>
                </a:solidFill>
                <a:effectLst/>
                <a:uLnTx/>
                <a:uFillTx/>
                <a:latin typeface="+mj-lt"/>
                <a:ea typeface="+mj-ea"/>
                <a:cs typeface="+mj-cs"/>
              </a:rPr>
              <a:t>source of contributions</a:t>
            </a:r>
          </a:p>
        </p:txBody>
      </p:sp>
      <p:sp>
        <p:nvSpPr>
          <p:cNvPr id="8" name="Title 1"/>
          <p:cNvSpPr txBox="1">
            <a:spLocks/>
          </p:cNvSpPr>
          <p:nvPr/>
        </p:nvSpPr>
        <p:spPr bwMode="auto">
          <a:xfrm>
            <a:off x="228600" y="2819400"/>
            <a:ext cx="3429000" cy="3429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i="0" u="none" strike="noStrike" kern="1200" cap="none" spc="0" normalizeH="0" baseline="0" noProof="0" dirty="0" smtClean="0">
                <a:ln>
                  <a:noFill/>
                </a:ln>
                <a:solidFill>
                  <a:srgbClr val="311D69"/>
                </a:solidFill>
                <a:effectLst/>
                <a:uLnTx/>
                <a:uFillTx/>
                <a:latin typeface="Calibri" pitchFamily="34" charset="0"/>
                <a:ea typeface="+mj-ea"/>
                <a:cs typeface="Calibri" pitchFamily="34" charset="0"/>
              </a:rPr>
              <a:t>Different funding streams contribute</a:t>
            </a:r>
            <a:r>
              <a:rPr kumimoji="0" lang="en-US" sz="2000" i="0" u="none" strike="noStrike" kern="1200" cap="none" spc="0" normalizeH="0" noProof="0" dirty="0" smtClean="0">
                <a:ln>
                  <a:noFill/>
                </a:ln>
                <a:solidFill>
                  <a:srgbClr val="311D69"/>
                </a:solidFill>
                <a:effectLst/>
                <a:uLnTx/>
                <a:uFillTx/>
                <a:latin typeface="Calibri" pitchFamily="34" charset="0"/>
                <a:ea typeface="+mj-ea"/>
                <a:cs typeface="Calibri" pitchFamily="34" charset="0"/>
              </a:rPr>
              <a:t> (or invest) for different reasons</a:t>
            </a:r>
          </a:p>
          <a:p>
            <a:pPr marL="0" marR="0" lvl="0" indent="0" defTabSz="914400" rtl="0" eaLnBrk="0" fontAlgn="base" latinLnBrk="0" hangingPunct="0">
              <a:lnSpc>
                <a:spcPct val="100000"/>
              </a:lnSpc>
              <a:spcBef>
                <a:spcPct val="0"/>
              </a:spcBef>
              <a:spcAft>
                <a:spcPct val="0"/>
              </a:spcAft>
              <a:buClrTx/>
              <a:buSzTx/>
              <a:buFontTx/>
              <a:buNone/>
              <a:tabLst/>
              <a:defRPr/>
            </a:pPr>
            <a:endParaRPr lang="en-US" sz="2000" i="1" baseline="0" dirty="0" smtClean="0">
              <a:solidFill>
                <a:srgbClr val="C00000"/>
              </a:solidFill>
              <a:latin typeface="Calibri" pitchFamily="34" charset="0"/>
              <a:ea typeface="+mj-ea"/>
              <a:cs typeface="Calibri" pitchFamily="34" charset="0"/>
            </a:endParaRPr>
          </a:p>
          <a:p>
            <a:pPr marL="0" marR="0" lvl="0" indent="0" defTabSz="914400" rtl="0" eaLnBrk="0" fontAlgn="base" latinLnBrk="0" hangingPunct="0">
              <a:lnSpc>
                <a:spcPct val="100000"/>
              </a:lnSpc>
              <a:spcBef>
                <a:spcPct val="0"/>
              </a:spcBef>
              <a:spcAft>
                <a:spcPct val="0"/>
              </a:spcAft>
              <a:buClrTx/>
              <a:buSzTx/>
              <a:buFontTx/>
              <a:buNone/>
              <a:tabLst/>
              <a:defRPr/>
            </a:pPr>
            <a:r>
              <a:rPr kumimoji="0" lang="en-US" sz="2000" i="1" u="sng" strike="noStrike" kern="1200" cap="none" spc="0" normalizeH="0" noProof="0" dirty="0" smtClean="0">
                <a:ln>
                  <a:noFill/>
                </a:ln>
                <a:solidFill>
                  <a:srgbClr val="C00000"/>
                </a:solidFill>
                <a:effectLst/>
                <a:uLnTx/>
                <a:uFillTx/>
                <a:latin typeface="Calibri" pitchFamily="34" charset="0"/>
                <a:ea typeface="+mj-ea"/>
                <a:cs typeface="Calibri" pitchFamily="34" charset="0"/>
              </a:rPr>
              <a:t>Hint</a:t>
            </a:r>
            <a:r>
              <a:rPr kumimoji="0" lang="en-US" sz="2000" i="1" u="none" strike="noStrike" kern="1200" cap="none" spc="0" normalizeH="0" noProof="0" dirty="0" smtClean="0">
                <a:ln>
                  <a:noFill/>
                </a:ln>
                <a:solidFill>
                  <a:srgbClr val="C00000"/>
                </a:solidFill>
                <a:effectLst/>
                <a:uLnTx/>
                <a:uFillTx/>
                <a:latin typeface="Calibri" pitchFamily="34" charset="0"/>
                <a:ea typeface="+mj-ea"/>
                <a:cs typeface="Calibri" pitchFamily="34" charset="0"/>
              </a:rPr>
              <a:t>: start with funding needs of the organization, then work to align those needs to your constituencies</a:t>
            </a:r>
            <a:endParaRPr kumimoji="0" lang="en-US" sz="2000" i="1" u="none" strike="noStrike" kern="1200" cap="none" spc="0" normalizeH="0" baseline="0" noProof="0" dirty="0" smtClean="0">
              <a:ln>
                <a:noFill/>
              </a:ln>
              <a:solidFill>
                <a:srgbClr val="C00000"/>
              </a:solidFill>
              <a:effectLst/>
              <a:uLnTx/>
              <a:uFillTx/>
              <a:latin typeface="Calibri" pitchFamily="34" charset="0"/>
              <a:ea typeface="+mj-ea"/>
              <a:cs typeface="Calibri" pitchFamily="34" charset="0"/>
            </a:endParaRPr>
          </a:p>
        </p:txBody>
      </p:sp>
      <p:sp>
        <p:nvSpPr>
          <p:cNvPr id="10" name="Title 1"/>
          <p:cNvSpPr txBox="1">
            <a:spLocks/>
          </p:cNvSpPr>
          <p:nvPr/>
        </p:nvSpPr>
        <p:spPr bwMode="auto">
          <a:xfrm>
            <a:off x="381000" y="3048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
            </a:r>
            <a:b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b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Align</a:t>
            </a:r>
            <a:r>
              <a:rPr kumimoji="0" lang="en-US" sz="3600" b="0" i="0" u="none" strike="noStrike" kern="1200" cap="none" spc="0" normalizeH="0" noProof="0" dirty="0" smtClean="0">
                <a:ln>
                  <a:noFill/>
                </a:ln>
                <a:solidFill>
                  <a:schemeClr val="accent5">
                    <a:lumMod val="50000"/>
                  </a:schemeClr>
                </a:solidFill>
                <a:effectLst/>
                <a:uLnTx/>
                <a:uFillTx/>
                <a:latin typeface="Tw Cen MT" pitchFamily="34" charset="0"/>
                <a:ea typeface="+mj-ea"/>
                <a:cs typeface="+mj-cs"/>
              </a:rPr>
              <a:t> Donor Intent with Funding Needs</a:t>
            </a:r>
            <a:endParaRPr kumimoji="0" lang="en-US" sz="3600" b="1" i="0" u="none" strike="noStrike" kern="1200" cap="none" spc="0" normalizeH="0" baseline="0" noProof="0" dirty="0">
              <a:ln>
                <a:noFill/>
              </a:ln>
              <a:solidFill>
                <a:schemeClr val="accent5">
                  <a:lumMod val="50000"/>
                </a:schemeClr>
              </a:solidFill>
              <a:effectLst/>
              <a:uLnTx/>
              <a:uFillTx/>
              <a:latin typeface="Tw Cen MT" pitchFamily="34" charset="0"/>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381000" y="1524000"/>
            <a:ext cx="8458200"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31838" marR="0" lvl="1" indent="-457200" algn="l" defTabSz="914400" rtl="0" eaLnBrk="1" fontAlgn="base" latinLnBrk="0" hangingPunct="1">
              <a:lnSpc>
                <a:spcPct val="114000"/>
              </a:lnSpc>
              <a:spcBef>
                <a:spcPct val="20000"/>
              </a:spcBef>
              <a:spcAft>
                <a:spcPts val="600"/>
              </a:spcAft>
              <a:buClr>
                <a:schemeClr val="accent2"/>
              </a:buClr>
              <a:buSzPct val="70000"/>
              <a:buFont typeface="+mj-lt"/>
              <a:buAutoNum type="arabicPeriod"/>
              <a:tabLst/>
              <a:defRPr/>
            </a:pPr>
            <a:r>
              <a:rPr kumimoji="0" lang="en-US" sz="2400" b="1" i="0" u="none" strike="noStrike" kern="1200" cap="none" spc="0" normalizeH="0" baseline="0" noProof="0" dirty="0" smtClean="0">
                <a:ln>
                  <a:noFill/>
                </a:ln>
                <a:solidFill>
                  <a:schemeClr val="tx2">
                    <a:lumMod val="75000"/>
                  </a:schemeClr>
                </a:solidFill>
                <a:effectLst/>
                <a:uLnTx/>
                <a:uFillTx/>
                <a:latin typeface="Calibri" pitchFamily="34" charset="0"/>
                <a:cs typeface="Calibri" pitchFamily="34" charset="0"/>
              </a:rPr>
              <a:t>Indentify </a:t>
            </a:r>
            <a:r>
              <a:rPr kumimoji="0" lang="en-US" sz="2400" b="1" i="0" u="none" strike="noStrike" kern="1200" cap="none" spc="0" normalizeH="0" noProof="0" dirty="0" smtClean="0">
                <a:ln>
                  <a:noFill/>
                </a:ln>
                <a:solidFill>
                  <a:schemeClr val="tx2">
                    <a:lumMod val="75000"/>
                  </a:schemeClr>
                </a:solidFill>
                <a:effectLst/>
                <a:uLnTx/>
                <a:uFillTx/>
                <a:latin typeface="Calibri" pitchFamily="34" charset="0"/>
                <a:cs typeface="Calibri" pitchFamily="34" charset="0"/>
              </a:rPr>
              <a:t>Funding Needs of the Organization</a:t>
            </a:r>
          </a:p>
          <a:p>
            <a:pPr marL="1004888" lvl="2" indent="-273050">
              <a:lnSpc>
                <a:spcPct val="114000"/>
              </a:lnSpc>
              <a:spcBef>
                <a:spcPts val="0"/>
              </a:spcBef>
              <a:spcAft>
                <a:spcPts val="0"/>
              </a:spcAft>
              <a:buClr>
                <a:schemeClr val="accent2"/>
              </a:buClr>
              <a:buSzPct val="70000"/>
              <a:buFont typeface="Wingdings" pitchFamily="2" charset="2"/>
              <a:buChar char="v"/>
              <a:defRPr/>
            </a:pPr>
            <a:r>
              <a:rPr lang="en-US" sz="2000" dirty="0" smtClean="0">
                <a:solidFill>
                  <a:srgbClr val="960000"/>
                </a:solidFill>
                <a:latin typeface="Calibri" pitchFamily="34" charset="0"/>
                <a:cs typeface="Calibri" pitchFamily="34" charset="0"/>
              </a:rPr>
              <a:t>Budget</a:t>
            </a:r>
          </a:p>
          <a:p>
            <a:pPr marL="1004888" lvl="2" indent="-273050">
              <a:lnSpc>
                <a:spcPct val="114000"/>
              </a:lnSpc>
              <a:spcBef>
                <a:spcPts val="0"/>
              </a:spcBef>
              <a:spcAft>
                <a:spcPts val="0"/>
              </a:spcAft>
              <a:buClr>
                <a:schemeClr val="accent2"/>
              </a:buClr>
              <a:buSzPct val="70000"/>
              <a:buFont typeface="Wingdings" pitchFamily="2" charset="2"/>
              <a:buChar char="v"/>
              <a:defRPr/>
            </a:pPr>
            <a:r>
              <a:rPr kumimoji="0" lang="en-US" sz="2000" i="0" u="none" strike="noStrike" kern="1200" cap="none" spc="0" normalizeH="0" noProof="0" dirty="0" smtClean="0">
                <a:ln>
                  <a:noFill/>
                </a:ln>
                <a:solidFill>
                  <a:srgbClr val="960000"/>
                </a:solidFill>
                <a:effectLst/>
                <a:uLnTx/>
                <a:uFillTx/>
                <a:latin typeface="Calibri" pitchFamily="34" charset="0"/>
                <a:cs typeface="Calibri" pitchFamily="34" charset="0"/>
              </a:rPr>
              <a:t>Strategic Plan </a:t>
            </a:r>
          </a:p>
          <a:p>
            <a:pPr marL="1004888" lvl="2" indent="-273050">
              <a:lnSpc>
                <a:spcPct val="114000"/>
              </a:lnSpc>
              <a:spcBef>
                <a:spcPts val="0"/>
              </a:spcBef>
              <a:spcAft>
                <a:spcPts val="0"/>
              </a:spcAft>
              <a:buClr>
                <a:schemeClr val="accent2"/>
              </a:buClr>
              <a:buSzPct val="70000"/>
              <a:buFont typeface="Wingdings" pitchFamily="2" charset="2"/>
              <a:buChar char="v"/>
              <a:defRPr/>
            </a:pPr>
            <a:r>
              <a:rPr lang="en-US" sz="2000" noProof="0" dirty="0" smtClean="0">
                <a:solidFill>
                  <a:srgbClr val="960000"/>
                </a:solidFill>
                <a:latin typeface="Calibri" pitchFamily="34" charset="0"/>
                <a:cs typeface="Calibri" pitchFamily="34" charset="0"/>
              </a:rPr>
              <a:t>Mo</a:t>
            </a:r>
            <a:r>
              <a:rPr kumimoji="0" lang="en-US" sz="2000" i="0" u="none" strike="noStrike" kern="1200" cap="none" spc="0" normalizeH="0" noProof="0" dirty="0" smtClean="0">
                <a:ln>
                  <a:noFill/>
                </a:ln>
                <a:solidFill>
                  <a:srgbClr val="960000"/>
                </a:solidFill>
                <a:effectLst/>
                <a:uLnTx/>
                <a:uFillTx/>
                <a:latin typeface="Calibri" pitchFamily="34" charset="0"/>
                <a:cs typeface="Calibri" pitchFamily="34" charset="0"/>
              </a:rPr>
              <a:t>ney Losers &amp; Money Winners</a:t>
            </a:r>
          </a:p>
          <a:p>
            <a:pPr marL="1004888" lvl="2" indent="-273050">
              <a:lnSpc>
                <a:spcPct val="114000"/>
              </a:lnSpc>
              <a:spcBef>
                <a:spcPts val="0"/>
              </a:spcBef>
              <a:spcAft>
                <a:spcPts val="0"/>
              </a:spcAft>
              <a:buClr>
                <a:schemeClr val="accent2"/>
              </a:buClr>
              <a:buSzPct val="70000"/>
              <a:buFont typeface="Wingdings" pitchFamily="2" charset="2"/>
              <a:buChar char="v"/>
              <a:defRPr/>
            </a:pPr>
            <a:r>
              <a:rPr lang="en-US" sz="2000" dirty="0" smtClean="0">
                <a:solidFill>
                  <a:srgbClr val="960000"/>
                </a:solidFill>
                <a:latin typeface="Calibri" pitchFamily="34" charset="0"/>
                <a:cs typeface="Calibri" pitchFamily="34" charset="0"/>
              </a:rPr>
              <a:t>Unmet Community Needs</a:t>
            </a:r>
          </a:p>
          <a:p>
            <a:pPr marL="1004888" lvl="2" indent="-273050">
              <a:lnSpc>
                <a:spcPct val="114000"/>
              </a:lnSpc>
              <a:spcBef>
                <a:spcPts val="0"/>
              </a:spcBef>
              <a:spcAft>
                <a:spcPts val="0"/>
              </a:spcAft>
              <a:buClr>
                <a:schemeClr val="accent2"/>
              </a:buClr>
              <a:buSzPct val="70000"/>
              <a:buFont typeface="Wingdings" pitchFamily="2" charset="2"/>
              <a:buChar char="v"/>
              <a:defRPr/>
            </a:pPr>
            <a:r>
              <a:rPr kumimoji="0" lang="en-US" sz="2000" i="0" u="none" strike="noStrike" kern="1200" cap="none" spc="0" normalizeH="0" noProof="0" dirty="0" smtClean="0">
                <a:ln>
                  <a:noFill/>
                </a:ln>
                <a:solidFill>
                  <a:srgbClr val="960000"/>
                </a:solidFill>
                <a:effectLst/>
                <a:uLnTx/>
                <a:uFillTx/>
                <a:latin typeface="Calibri" pitchFamily="34" charset="0"/>
                <a:cs typeface="Calibri" pitchFamily="34" charset="0"/>
              </a:rPr>
              <a:t>Talk (make an ally) with CFO…</a:t>
            </a:r>
          </a:p>
          <a:p>
            <a:pPr marL="731838" marR="0" lvl="1" indent="-457200" algn="l" defTabSz="914400" rtl="0" eaLnBrk="1" fontAlgn="base" latinLnBrk="0" hangingPunct="1">
              <a:lnSpc>
                <a:spcPct val="114000"/>
              </a:lnSpc>
              <a:spcBef>
                <a:spcPct val="20000"/>
              </a:spcBef>
              <a:spcAft>
                <a:spcPts val="600"/>
              </a:spcAft>
              <a:buClr>
                <a:schemeClr val="accent2"/>
              </a:buClr>
              <a:buSzPct val="70000"/>
              <a:buFont typeface="+mj-lt"/>
              <a:buAutoNum type="arabicPeriod"/>
              <a:tabLst/>
              <a:defRPr/>
            </a:pPr>
            <a:r>
              <a:rPr lang="en-US" b="1" baseline="0" dirty="0" smtClean="0">
                <a:solidFill>
                  <a:schemeClr val="tx2">
                    <a:lumMod val="75000"/>
                  </a:schemeClr>
                </a:solidFill>
                <a:latin typeface="Calibri" pitchFamily="34" charset="0"/>
                <a:cs typeface="Calibri" pitchFamily="34" charset="0"/>
              </a:rPr>
              <a:t>Identify</a:t>
            </a:r>
            <a:r>
              <a:rPr lang="en-US" b="1" dirty="0" smtClean="0">
                <a:solidFill>
                  <a:schemeClr val="tx2">
                    <a:lumMod val="75000"/>
                  </a:schemeClr>
                </a:solidFill>
                <a:latin typeface="Calibri" pitchFamily="34" charset="0"/>
                <a:cs typeface="Calibri" pitchFamily="34" charset="0"/>
              </a:rPr>
              <a:t> Your Constituencies</a:t>
            </a:r>
          </a:p>
          <a:p>
            <a:pPr marL="1004888" lvl="2" indent="-273050">
              <a:lnSpc>
                <a:spcPct val="114000"/>
              </a:lnSpc>
              <a:spcBef>
                <a:spcPts val="0"/>
              </a:spcBef>
              <a:spcAft>
                <a:spcPts val="0"/>
              </a:spcAft>
              <a:buClr>
                <a:schemeClr val="accent2"/>
              </a:buClr>
              <a:buSzPct val="70000"/>
              <a:buFont typeface="Wingdings" pitchFamily="2" charset="2"/>
              <a:buChar char="v"/>
              <a:defRPr/>
            </a:pPr>
            <a:r>
              <a:rPr kumimoji="0" lang="en-US" sz="1800" b="0" i="0" u="none" strike="noStrike" kern="1200" cap="none" spc="0" normalizeH="0" baseline="0" noProof="0" dirty="0" smtClean="0">
                <a:ln>
                  <a:noFill/>
                </a:ln>
                <a:solidFill>
                  <a:srgbClr val="960000"/>
                </a:solidFill>
                <a:effectLst/>
                <a:uLnTx/>
                <a:uFillTx/>
                <a:latin typeface="Calibri" pitchFamily="34" charset="0"/>
                <a:cs typeface="Calibri" pitchFamily="34" charset="0"/>
              </a:rPr>
              <a:t>Individuals</a:t>
            </a:r>
            <a:r>
              <a:rPr kumimoji="0" lang="en-US" sz="1800" b="0" i="0" u="none" strike="noStrike" kern="1200" cap="none" spc="0" normalizeH="0" noProof="0" dirty="0" smtClean="0">
                <a:ln>
                  <a:noFill/>
                </a:ln>
                <a:solidFill>
                  <a:srgbClr val="960000"/>
                </a:solidFill>
                <a:effectLst/>
                <a:uLnTx/>
                <a:uFillTx/>
                <a:latin typeface="Calibri" pitchFamily="34" charset="0"/>
                <a:cs typeface="Calibri" pitchFamily="34" charset="0"/>
              </a:rPr>
              <a:t> – identify all the entry points and relationships </a:t>
            </a:r>
          </a:p>
          <a:p>
            <a:pPr marL="1004888" lvl="2" indent="-273050">
              <a:lnSpc>
                <a:spcPct val="114000"/>
              </a:lnSpc>
              <a:spcBef>
                <a:spcPts val="0"/>
              </a:spcBef>
              <a:spcAft>
                <a:spcPts val="0"/>
              </a:spcAft>
              <a:buClr>
                <a:schemeClr val="accent2"/>
              </a:buClr>
              <a:buSzPct val="70000"/>
              <a:buFont typeface="Wingdings" pitchFamily="2" charset="2"/>
              <a:buChar char="v"/>
              <a:defRPr/>
            </a:pPr>
            <a:r>
              <a:rPr lang="en-US" sz="1800" baseline="0" dirty="0" smtClean="0">
                <a:solidFill>
                  <a:srgbClr val="960000"/>
                </a:solidFill>
                <a:latin typeface="Calibri" pitchFamily="34" charset="0"/>
                <a:cs typeface="Calibri" pitchFamily="34" charset="0"/>
              </a:rPr>
              <a:t>Foundations</a:t>
            </a:r>
          </a:p>
          <a:p>
            <a:pPr marL="1004888" lvl="2" indent="-273050">
              <a:lnSpc>
                <a:spcPct val="114000"/>
              </a:lnSpc>
              <a:spcBef>
                <a:spcPts val="0"/>
              </a:spcBef>
              <a:spcAft>
                <a:spcPts val="0"/>
              </a:spcAft>
              <a:buClr>
                <a:schemeClr val="accent2"/>
              </a:buClr>
              <a:buSzPct val="70000"/>
              <a:buFont typeface="Wingdings" pitchFamily="2" charset="2"/>
              <a:buChar char="v"/>
              <a:defRPr/>
            </a:pPr>
            <a:r>
              <a:rPr kumimoji="0" lang="en-US" sz="1800" b="0" i="0" u="none" strike="noStrike" kern="1200" cap="none" spc="0" normalizeH="0" noProof="0" dirty="0" smtClean="0">
                <a:ln>
                  <a:noFill/>
                </a:ln>
                <a:solidFill>
                  <a:srgbClr val="960000"/>
                </a:solidFill>
                <a:effectLst/>
                <a:uLnTx/>
                <a:uFillTx/>
                <a:latin typeface="Calibri" pitchFamily="34" charset="0"/>
                <a:cs typeface="Calibri" pitchFamily="34" charset="0"/>
              </a:rPr>
              <a:t>Corporations</a:t>
            </a:r>
          </a:p>
          <a:p>
            <a:pPr marL="1004888" lvl="2" indent="-273050">
              <a:lnSpc>
                <a:spcPct val="114000"/>
              </a:lnSpc>
              <a:spcBef>
                <a:spcPts val="0"/>
              </a:spcBef>
              <a:spcAft>
                <a:spcPts val="0"/>
              </a:spcAft>
              <a:buClr>
                <a:schemeClr val="accent2"/>
              </a:buClr>
              <a:buSzPct val="70000"/>
              <a:buFont typeface="Wingdings" pitchFamily="2" charset="2"/>
              <a:buChar char="v"/>
              <a:defRPr/>
            </a:pPr>
            <a:r>
              <a:rPr lang="en-US" sz="1800" baseline="0" dirty="0" smtClean="0">
                <a:solidFill>
                  <a:srgbClr val="960000"/>
                </a:solidFill>
                <a:latin typeface="Calibri" pitchFamily="34" charset="0"/>
                <a:cs typeface="Calibri" pitchFamily="34" charset="0"/>
              </a:rPr>
              <a:t>Government</a:t>
            </a:r>
            <a:endParaRPr kumimoji="0" lang="en-US" sz="1800" b="0" i="0" u="none" strike="noStrike" kern="1200" cap="none" spc="0" normalizeH="0" baseline="0" noProof="0" dirty="0" smtClean="0">
              <a:ln>
                <a:noFill/>
              </a:ln>
              <a:solidFill>
                <a:srgbClr val="960000"/>
              </a:solidFill>
              <a:effectLst/>
              <a:uLnTx/>
              <a:uFillTx/>
              <a:latin typeface="Calibri" pitchFamily="34" charset="0"/>
              <a:cs typeface="Calibri" pitchFamily="34" charset="0"/>
            </a:endParaRP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endParaRPr kumimoji="0" lang="en-US" sz="2000" b="0" i="0" u="none" strike="noStrike" kern="1200" cap="none" spc="0" normalizeH="0" baseline="0" noProof="0" dirty="0" smtClean="0">
              <a:ln>
                <a:noFill/>
              </a:ln>
              <a:solidFill>
                <a:srgbClr val="311D69"/>
              </a:solidFill>
              <a:effectLst/>
              <a:uLnTx/>
              <a:uFillTx/>
              <a:latin typeface="+mn-lt"/>
              <a:ea typeface="+mn-ea"/>
              <a:cs typeface="+mn-cs"/>
            </a:endParaRPr>
          </a:p>
        </p:txBody>
      </p:sp>
      <p:sp>
        <p:nvSpPr>
          <p:cNvPr id="7" name="Title 1"/>
          <p:cNvSpPr txBox="1">
            <a:spLocks/>
          </p:cNvSpPr>
          <p:nvPr/>
        </p:nvSpPr>
        <p:spPr bwMode="auto">
          <a:xfrm>
            <a:off x="381000" y="3048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
            </a:r>
            <a:b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b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Identify Your “Fundable” Initiatives </a:t>
            </a:r>
            <a:endParaRPr kumimoji="0" lang="en-US" sz="3600" b="1" i="0" u="none" strike="noStrike" kern="1200" cap="none" spc="0" normalizeH="0" baseline="0" noProof="0" dirty="0">
              <a:ln>
                <a:noFill/>
              </a:ln>
              <a:solidFill>
                <a:schemeClr val="accent5">
                  <a:lumMod val="50000"/>
                </a:schemeClr>
              </a:solidFill>
              <a:effectLst/>
              <a:uLnTx/>
              <a:uFillTx/>
              <a:latin typeface="Tw Cen MT" pitchFamily="34" charset="0"/>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457200"/>
            <a:ext cx="7848600" cy="3354765"/>
          </a:xfrm>
          <a:prstGeom prst="rect">
            <a:avLst/>
          </a:prstGeom>
        </p:spPr>
        <p:txBody>
          <a:bodyPr wrap="square">
            <a:spAutoFit/>
          </a:bodyPr>
          <a:lstStyle/>
          <a:p>
            <a:pPr marL="514350" indent="-514350"/>
            <a:r>
              <a:rPr lang="en-US" sz="2800" i="1" u="sng" dirty="0" smtClean="0">
                <a:solidFill>
                  <a:srgbClr val="911126"/>
                </a:solidFill>
                <a:latin typeface="Calibri" pitchFamily="34" charset="0"/>
                <a:cs typeface="Calibri" pitchFamily="34" charset="0"/>
              </a:rPr>
              <a:t>Agenda Item #4</a:t>
            </a: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2800" i="1" u="sng" dirty="0" smtClean="0">
              <a:solidFill>
                <a:srgbClr val="911126"/>
              </a:solidFill>
              <a:latin typeface="Calibri" pitchFamily="34" charset="0"/>
              <a:cs typeface="Calibri" pitchFamily="34" charset="0"/>
            </a:endParaRPr>
          </a:p>
          <a:p>
            <a:pPr marL="514350" indent="-514350"/>
            <a:endParaRPr lang="en-US" sz="3600" dirty="0" smtClean="0">
              <a:solidFill>
                <a:srgbClr val="911126"/>
              </a:solidFill>
              <a:latin typeface="Calibri" pitchFamily="34" charset="0"/>
              <a:cs typeface="Calibri" pitchFamily="34" charset="0"/>
            </a:endParaRPr>
          </a:p>
          <a:p>
            <a:pPr marL="514350" indent="-514350"/>
            <a:r>
              <a:rPr lang="en-US" sz="3600" b="1" dirty="0" smtClean="0">
                <a:solidFill>
                  <a:srgbClr val="911126"/>
                </a:solidFill>
                <a:latin typeface="Calibri" pitchFamily="34" charset="0"/>
                <a:cs typeface="Calibri" pitchFamily="34" charset="0"/>
              </a:rPr>
              <a:t>Obtain Knowledge </a:t>
            </a:r>
            <a:r>
              <a:rPr lang="en-US" sz="3600" i="1" dirty="0" smtClean="0">
                <a:solidFill>
                  <a:srgbClr val="911126"/>
                </a:solidFill>
                <a:latin typeface="Calibri" pitchFamily="34" charset="0"/>
                <a:cs typeface="Calibri" pitchFamily="34" charset="0"/>
              </a:rPr>
              <a:t>(knowledge is power)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1"/>
            <a:ext cx="8534400" cy="609600"/>
          </a:xfrm>
        </p:spPr>
        <p:txBody>
          <a:bodyPr/>
          <a:lstStyle/>
          <a:p>
            <a:pPr eaLnBrk="1" hangingPunct="1">
              <a:defRPr/>
            </a:pPr>
            <a:r>
              <a:rPr lang="en-US" sz="3600" dirty="0" smtClean="0">
                <a:solidFill>
                  <a:schemeClr val="accent5">
                    <a:lumMod val="50000"/>
                  </a:schemeClr>
                </a:solidFill>
                <a:latin typeface="Tw Cen MT" pitchFamily="34" charset="0"/>
              </a:rPr>
              <a:t/>
            </a:r>
            <a:br>
              <a:rPr lang="en-US" sz="3600" dirty="0" smtClean="0">
                <a:solidFill>
                  <a:schemeClr val="accent5">
                    <a:lumMod val="50000"/>
                  </a:schemeClr>
                </a:solidFill>
                <a:latin typeface="Tw Cen MT" pitchFamily="34" charset="0"/>
              </a:rPr>
            </a:br>
            <a:r>
              <a:rPr lang="en-US" sz="3600" dirty="0" smtClean="0">
                <a:solidFill>
                  <a:schemeClr val="accent5">
                    <a:lumMod val="50000"/>
                  </a:schemeClr>
                </a:solidFill>
                <a:latin typeface="Tw Cen MT" pitchFamily="34" charset="0"/>
              </a:rPr>
              <a:t>Diversify your Network</a:t>
            </a:r>
            <a:endParaRPr lang="en-US" sz="3600" b="1" dirty="0">
              <a:solidFill>
                <a:schemeClr val="accent5">
                  <a:lumMod val="50000"/>
                </a:schemeClr>
              </a:solidFill>
              <a:latin typeface="Tw Cen MT" pitchFamily="34" charset="0"/>
            </a:endParaRPr>
          </a:p>
        </p:txBody>
      </p:sp>
      <p:sp>
        <p:nvSpPr>
          <p:cNvPr id="6" name="Content Placeholder 2"/>
          <p:cNvSpPr txBox="1">
            <a:spLocks/>
          </p:cNvSpPr>
          <p:nvPr/>
        </p:nvSpPr>
        <p:spPr>
          <a:xfrm>
            <a:off x="304800" y="1600200"/>
            <a:ext cx="8504238" cy="4575174"/>
          </a:xfrm>
          <a:prstGeom prst="rect">
            <a:avLst/>
          </a:prstGeom>
        </p:spPr>
        <p:txBody>
          <a:bodyPr/>
          <a:lstStyle/>
          <a:p>
            <a:pPr marL="547688" marR="0" lvl="1" indent="-273050" algn="l" defTabSz="914400" rtl="0" eaLnBrk="1" fontAlgn="base" latinLnBrk="0" hangingPunct="1">
              <a:lnSpc>
                <a:spcPct val="100000"/>
              </a:lnSpc>
              <a:spcBef>
                <a:spcPct val="20000"/>
              </a:spcBef>
              <a:spcAft>
                <a:spcPts val="600"/>
              </a:spcAft>
              <a:buClr>
                <a:schemeClr val="accent2"/>
              </a:buClr>
              <a:buSzPct val="70000"/>
              <a:tabLst/>
              <a:defRPr/>
            </a:pPr>
            <a:r>
              <a:rPr kumimoji="0" lang="en-US" sz="2800" b="1" i="0" u="none" strike="noStrike" kern="1200" cap="none" spc="0" normalizeH="0" baseline="0" noProof="0" dirty="0" smtClean="0">
                <a:ln>
                  <a:noFill/>
                </a:ln>
                <a:solidFill>
                  <a:schemeClr val="tx2">
                    <a:lumMod val="75000"/>
                  </a:schemeClr>
                </a:solidFill>
                <a:effectLst/>
                <a:uLnTx/>
                <a:uFillTx/>
                <a:latin typeface="Calibri" pitchFamily="34" charset="0"/>
                <a:cs typeface="Calibri" pitchFamily="34" charset="0"/>
              </a:rPr>
              <a:t>Quality</a:t>
            </a:r>
            <a:r>
              <a:rPr kumimoji="0" lang="en-US" sz="2800" b="1" i="0" u="none" strike="noStrike" kern="1200" cap="none" spc="0" normalizeH="0" noProof="0" dirty="0" smtClean="0">
                <a:ln>
                  <a:noFill/>
                </a:ln>
                <a:solidFill>
                  <a:schemeClr val="tx2">
                    <a:lumMod val="75000"/>
                  </a:schemeClr>
                </a:solidFill>
                <a:effectLst/>
                <a:uLnTx/>
                <a:uFillTx/>
                <a:latin typeface="Calibri" pitchFamily="34" charset="0"/>
                <a:cs typeface="Calibri" pitchFamily="34" charset="0"/>
              </a:rPr>
              <a:t> al</a:t>
            </a:r>
            <a:r>
              <a:rPr kumimoji="0" lang="en-US" sz="2800" b="1" i="0" u="none" strike="noStrike" kern="1200" cap="none" spc="0" normalizeH="0" baseline="0" noProof="0" dirty="0" smtClean="0">
                <a:ln>
                  <a:noFill/>
                </a:ln>
                <a:solidFill>
                  <a:schemeClr val="tx2">
                    <a:lumMod val="75000"/>
                  </a:schemeClr>
                </a:solidFill>
                <a:effectLst/>
                <a:uLnTx/>
                <a:uFillTx/>
                <a:latin typeface="Calibri" pitchFamily="34" charset="0"/>
                <a:cs typeface="Calibri" pitchFamily="34" charset="0"/>
              </a:rPr>
              <a:t>ignment</a:t>
            </a:r>
            <a:r>
              <a:rPr kumimoji="0" lang="en-US" sz="2800" b="1" i="0" u="none" strike="noStrike" kern="1200" cap="none" spc="0" normalizeH="0" noProof="0" dirty="0" smtClean="0">
                <a:ln>
                  <a:noFill/>
                </a:ln>
                <a:solidFill>
                  <a:schemeClr val="tx2">
                    <a:lumMod val="75000"/>
                  </a:schemeClr>
                </a:solidFill>
                <a:effectLst/>
                <a:uLnTx/>
                <a:uFillTx/>
                <a:latin typeface="Calibri" pitchFamily="34" charset="0"/>
                <a:cs typeface="Calibri" pitchFamily="34" charset="0"/>
              </a:rPr>
              <a:t> depends on your knowledge</a:t>
            </a:r>
          </a:p>
          <a:p>
            <a:pPr marL="547688" marR="0" lvl="1" indent="-273050" algn="l" defTabSz="914400" rtl="0" eaLnBrk="1" fontAlgn="base" latinLnBrk="0" hangingPunct="1">
              <a:lnSpc>
                <a:spcPct val="100000"/>
              </a:lnSpc>
              <a:spcBef>
                <a:spcPct val="20000"/>
              </a:spcBef>
              <a:spcAft>
                <a:spcPts val="600"/>
              </a:spcAft>
              <a:buClr>
                <a:schemeClr val="accent2"/>
              </a:buClr>
              <a:buSzPct val="70000"/>
              <a:buFont typeface="Arial" pitchFamily="34" charset="0"/>
              <a:buChar char="•"/>
              <a:tabLst/>
              <a:defRPr/>
            </a:pPr>
            <a:r>
              <a:rPr lang="en-US" dirty="0" smtClean="0">
                <a:solidFill>
                  <a:schemeClr val="tx2">
                    <a:lumMod val="75000"/>
                  </a:schemeClr>
                </a:solidFill>
                <a:latin typeface="Calibri" pitchFamily="34" charset="0"/>
                <a:cs typeface="Calibri" pitchFamily="34" charset="0"/>
              </a:rPr>
              <a:t>Internal, External environments/trends/gaps</a:t>
            </a:r>
          </a:p>
          <a:p>
            <a:pPr marL="547688" marR="0" lvl="1" indent="-273050" algn="l" defTabSz="914400" rtl="0" eaLnBrk="1" fontAlgn="base" latinLnBrk="0" hangingPunct="1">
              <a:lnSpc>
                <a:spcPct val="100000"/>
              </a:lnSpc>
              <a:spcBef>
                <a:spcPct val="20000"/>
              </a:spcBef>
              <a:spcAft>
                <a:spcPts val="600"/>
              </a:spcAft>
              <a:buClr>
                <a:schemeClr val="accent2"/>
              </a:buClr>
              <a:buSzPct val="70000"/>
              <a:buFont typeface="Arial" pitchFamily="34" charset="0"/>
              <a:buChar char="•"/>
              <a:tabLst/>
              <a:defRPr/>
            </a:pPr>
            <a:r>
              <a:rPr kumimoji="0" lang="en-US" sz="2400" i="0" u="none" strike="noStrike" kern="1200" cap="none" spc="0" normalizeH="0" noProof="0" dirty="0" smtClean="0">
                <a:ln>
                  <a:noFill/>
                </a:ln>
                <a:solidFill>
                  <a:schemeClr val="tx2">
                    <a:lumMod val="75000"/>
                  </a:schemeClr>
                </a:solidFill>
                <a:effectLst/>
                <a:uLnTx/>
                <a:uFillTx/>
                <a:latin typeface="Calibri" pitchFamily="34" charset="0"/>
                <a:cs typeface="Calibri" pitchFamily="34" charset="0"/>
              </a:rPr>
              <a:t>Organizational Funding Needs </a:t>
            </a:r>
            <a:r>
              <a:rPr kumimoji="0" lang="en-US" sz="2400" i="1" u="none" strike="noStrike" kern="1200" cap="none" spc="0" normalizeH="0" noProof="0" dirty="0" smtClean="0">
                <a:ln>
                  <a:noFill/>
                </a:ln>
                <a:solidFill>
                  <a:schemeClr val="tx2">
                    <a:lumMod val="75000"/>
                  </a:schemeClr>
                </a:solidFill>
                <a:effectLst/>
                <a:uLnTx/>
                <a:uFillTx/>
                <a:latin typeface="Calibri" pitchFamily="34" charset="0"/>
                <a:cs typeface="Calibri" pitchFamily="34" charset="0"/>
              </a:rPr>
              <a:t>(current and future)</a:t>
            </a: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2000" b="0" i="0" u="none" strike="noStrike" kern="1200" cap="none" spc="0" normalizeH="0" baseline="0" noProof="0" dirty="0" smtClean="0">
                <a:ln>
                  <a:noFill/>
                </a:ln>
                <a:solidFill>
                  <a:srgbClr val="960000"/>
                </a:solidFill>
                <a:effectLst/>
                <a:uLnTx/>
                <a:uFillTx/>
                <a:latin typeface="Calibri" pitchFamily="34" charset="0"/>
                <a:cs typeface="Calibri" pitchFamily="34" charset="0"/>
              </a:rPr>
              <a:t>People outside of your organization</a:t>
            </a:r>
            <a:endParaRPr kumimoji="0" lang="en-US" sz="1600" b="1" i="1" u="sng" strike="noStrike" kern="1200" cap="none" spc="0" normalizeH="0" baseline="0" noProof="0" dirty="0" smtClean="0">
              <a:ln>
                <a:noFill/>
              </a:ln>
              <a:solidFill>
                <a:srgbClr val="960000"/>
              </a:solidFill>
              <a:effectLst/>
              <a:uLnTx/>
              <a:uFillTx/>
              <a:latin typeface="Calibri" pitchFamily="34" charset="0"/>
              <a:cs typeface="Calibri" pitchFamily="34" charset="0"/>
            </a:endParaRP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lang="en-US" sz="2000" dirty="0" smtClean="0">
                <a:solidFill>
                  <a:srgbClr val="960000"/>
                </a:solidFill>
                <a:latin typeface="Calibri" pitchFamily="34" charset="0"/>
                <a:cs typeface="Calibri" pitchFamily="34" charset="0"/>
              </a:rPr>
              <a:t>Involvement in diverse networks</a:t>
            </a: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lang="en-US" sz="2000" dirty="0" smtClean="0">
                <a:solidFill>
                  <a:srgbClr val="960000"/>
                </a:solidFill>
                <a:latin typeface="Calibri" pitchFamily="34" charset="0"/>
                <a:cs typeface="Calibri" pitchFamily="34" charset="0"/>
              </a:rPr>
              <a:t>Best Practices</a:t>
            </a: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kumimoji="0" lang="en-US" sz="2000" b="0" i="0" u="none" strike="noStrike" kern="1200" cap="none" spc="0" normalizeH="0" baseline="0" noProof="0" dirty="0" smtClean="0">
                <a:ln>
                  <a:noFill/>
                </a:ln>
                <a:solidFill>
                  <a:srgbClr val="960000"/>
                </a:solidFill>
                <a:effectLst/>
                <a:uLnTx/>
                <a:uFillTx/>
                <a:latin typeface="Calibri" pitchFamily="34" charset="0"/>
                <a:cs typeface="Calibri" pitchFamily="34" charset="0"/>
              </a:rPr>
              <a:t>Embrace Opportunities</a:t>
            </a:r>
            <a:r>
              <a:rPr kumimoji="0" lang="en-US" sz="2000" b="0" i="0" u="none" strike="noStrike" kern="1200" cap="none" spc="0" normalizeH="0" noProof="0" dirty="0" smtClean="0">
                <a:ln>
                  <a:noFill/>
                </a:ln>
                <a:solidFill>
                  <a:srgbClr val="960000"/>
                </a:solidFill>
                <a:effectLst/>
                <a:uLnTx/>
                <a:uFillTx/>
                <a:latin typeface="Calibri" pitchFamily="34" charset="0"/>
                <a:cs typeface="Calibri" pitchFamily="34" charset="0"/>
              </a:rPr>
              <a:t> for Peer </a:t>
            </a:r>
            <a:r>
              <a:rPr kumimoji="0" lang="en-US" sz="2000" b="0" i="0" u="none" strike="noStrike" kern="1200" cap="none" spc="0" normalizeH="0" noProof="0" dirty="0" smtClean="0">
                <a:ln>
                  <a:noFill/>
                </a:ln>
                <a:solidFill>
                  <a:srgbClr val="960000"/>
                </a:solidFill>
                <a:effectLst/>
                <a:uLnTx/>
                <a:uFillTx/>
                <a:latin typeface="Calibri" pitchFamily="34" charset="0"/>
                <a:cs typeface="Calibri" pitchFamily="34" charset="0"/>
              </a:rPr>
              <a:t>Learning</a:t>
            </a:r>
          </a:p>
          <a:p>
            <a:pPr marL="822325" marR="0" lvl="2" indent="-228600" algn="l" defTabSz="914400" rtl="0" eaLnBrk="1" fontAlgn="base" latinLnBrk="0" hangingPunct="1">
              <a:lnSpc>
                <a:spcPct val="100000"/>
              </a:lnSpc>
              <a:spcBef>
                <a:spcPct val="20000"/>
              </a:spcBef>
              <a:spcAft>
                <a:spcPts val="600"/>
              </a:spcAft>
              <a:buClr>
                <a:srgbClr val="9BBB59"/>
              </a:buClr>
              <a:buSzPct val="75000"/>
              <a:buFont typeface="Wingdings 2" pitchFamily="18" charset="2"/>
              <a:buChar char=""/>
              <a:tabLst/>
              <a:defRPr/>
            </a:pPr>
            <a:r>
              <a:rPr lang="en-US" sz="2000" baseline="0" dirty="0" smtClean="0">
                <a:solidFill>
                  <a:srgbClr val="960000"/>
                </a:solidFill>
                <a:latin typeface="Calibri" pitchFamily="34" charset="0"/>
                <a:cs typeface="Calibri" pitchFamily="34" charset="0"/>
              </a:rPr>
              <a:t>Wall Street Journal</a:t>
            </a:r>
            <a:endParaRPr kumimoji="0" lang="en-US" sz="2000" b="0" i="0" u="none" strike="noStrike" kern="1200" cap="none" spc="0" normalizeH="0" baseline="0" noProof="0" dirty="0" smtClean="0">
              <a:ln>
                <a:noFill/>
              </a:ln>
              <a:solidFill>
                <a:srgbClr val="960000"/>
              </a:solidFill>
              <a:effectLst/>
              <a:uLnTx/>
              <a:uFillTx/>
              <a:latin typeface="Calibri" pitchFamily="34" charset="0"/>
              <a:cs typeface="Calibri"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1"/>
            <a:ext cx="8534400" cy="533400"/>
          </a:xfrm>
        </p:spPr>
        <p:txBody>
          <a:bodyPr/>
          <a:lstStyle/>
          <a:p>
            <a:pPr eaLnBrk="1" hangingPunct="1">
              <a:defRPr/>
            </a:pPr>
            <a:r>
              <a:rPr lang="en-US" sz="3600" dirty="0" smtClean="0">
                <a:solidFill>
                  <a:schemeClr val="accent5">
                    <a:lumMod val="50000"/>
                  </a:schemeClr>
                </a:solidFill>
                <a:latin typeface="Tw Cen MT" pitchFamily="34" charset="0"/>
              </a:rPr>
              <a:t/>
            </a:r>
            <a:br>
              <a:rPr lang="en-US" sz="3600" dirty="0" smtClean="0">
                <a:solidFill>
                  <a:schemeClr val="accent5">
                    <a:lumMod val="50000"/>
                  </a:schemeClr>
                </a:solidFill>
                <a:latin typeface="Tw Cen MT" pitchFamily="34" charset="0"/>
              </a:rPr>
            </a:br>
            <a:r>
              <a:rPr lang="en-US" sz="3600" dirty="0" smtClean="0">
                <a:solidFill>
                  <a:schemeClr val="accent5">
                    <a:lumMod val="50000"/>
                  </a:schemeClr>
                </a:solidFill>
                <a:latin typeface="Tw Cen MT" pitchFamily="34" charset="0"/>
              </a:rPr>
              <a:t>Diversify your Network</a:t>
            </a:r>
            <a:endParaRPr lang="en-US" sz="3600" b="1" dirty="0">
              <a:solidFill>
                <a:schemeClr val="accent5">
                  <a:lumMod val="50000"/>
                </a:schemeClr>
              </a:solidFill>
              <a:latin typeface="Tw Cen MT" pitchFamily="34" charset="0"/>
            </a:endParaRPr>
          </a:p>
        </p:txBody>
      </p:sp>
      <p:sp>
        <p:nvSpPr>
          <p:cNvPr id="6" name="Content Placeholder 2"/>
          <p:cNvSpPr txBox="1">
            <a:spLocks/>
          </p:cNvSpPr>
          <p:nvPr/>
        </p:nvSpPr>
        <p:spPr>
          <a:xfrm>
            <a:off x="304800" y="1600200"/>
            <a:ext cx="8504238" cy="4575174"/>
          </a:xfrm>
          <a:prstGeom prst="rect">
            <a:avLst/>
          </a:prstGeom>
        </p:spPr>
        <p:txBody>
          <a:bodyPr/>
          <a:lstStyle/>
          <a:p>
            <a:pPr marL="547688" marR="0" lvl="1" indent="-273050" algn="l" defTabSz="914400" rtl="0" eaLnBrk="1" fontAlgn="base" latinLnBrk="0" hangingPunct="1">
              <a:lnSpc>
                <a:spcPct val="100000"/>
              </a:lnSpc>
              <a:spcBef>
                <a:spcPct val="20000"/>
              </a:spcBef>
              <a:spcAft>
                <a:spcPts val="600"/>
              </a:spcAft>
              <a:buClr>
                <a:schemeClr val="accent2"/>
              </a:buClr>
              <a:buSzPct val="70000"/>
              <a:tabLst/>
              <a:defRPr/>
            </a:pPr>
            <a:r>
              <a:rPr lang="en-US" b="1" noProof="0" dirty="0" smtClean="0">
                <a:solidFill>
                  <a:schemeClr val="tx2">
                    <a:lumMod val="75000"/>
                  </a:schemeClr>
                </a:solidFill>
                <a:latin typeface="Calibri" pitchFamily="34" charset="0"/>
                <a:cs typeface="Calibri" pitchFamily="34" charset="0"/>
              </a:rPr>
              <a:t>Get out of the office and interact with others</a:t>
            </a:r>
          </a:p>
          <a:p>
            <a:pPr marL="822325" lvl="2" indent="-228600">
              <a:spcBef>
                <a:spcPct val="20000"/>
              </a:spcBef>
              <a:spcAft>
                <a:spcPts val="600"/>
              </a:spcAft>
              <a:buClr>
                <a:srgbClr val="9BBB59"/>
              </a:buClr>
              <a:buSzPct val="75000"/>
              <a:buFont typeface="Wingdings 2" pitchFamily="18" charset="2"/>
              <a:buChar char=""/>
              <a:defRPr/>
            </a:pPr>
            <a:r>
              <a:rPr lang="en-US" sz="2000" dirty="0" smtClean="0">
                <a:solidFill>
                  <a:srgbClr val="960000"/>
                </a:solidFill>
                <a:latin typeface="Calibri" pitchFamily="34" charset="0"/>
                <a:cs typeface="Calibri" pitchFamily="34" charset="0"/>
              </a:rPr>
              <a:t>AFP, CASE, AHP, PPP gatherings – Professional Associations </a:t>
            </a:r>
          </a:p>
          <a:p>
            <a:pPr marL="822325" lvl="2" indent="-228600">
              <a:spcBef>
                <a:spcPct val="20000"/>
              </a:spcBef>
              <a:spcAft>
                <a:spcPts val="600"/>
              </a:spcAft>
              <a:buClr>
                <a:srgbClr val="9BBB59"/>
              </a:buClr>
              <a:buSzPct val="75000"/>
              <a:buFont typeface="Wingdings 2" pitchFamily="18" charset="2"/>
              <a:buChar char=""/>
              <a:defRPr/>
            </a:pPr>
            <a:r>
              <a:rPr lang="en-US" sz="2000" dirty="0" smtClean="0">
                <a:solidFill>
                  <a:srgbClr val="960000"/>
                </a:solidFill>
                <a:latin typeface="Calibri" pitchFamily="34" charset="0"/>
                <a:cs typeface="Calibri" pitchFamily="34" charset="0"/>
              </a:rPr>
              <a:t>Alumni Groups – Not only for Colleges (e.g. LRI)</a:t>
            </a:r>
          </a:p>
          <a:p>
            <a:pPr marL="822325" lvl="2" indent="-228600">
              <a:spcBef>
                <a:spcPct val="20000"/>
              </a:spcBef>
              <a:spcAft>
                <a:spcPts val="600"/>
              </a:spcAft>
              <a:buClr>
                <a:srgbClr val="9BBB59"/>
              </a:buClr>
              <a:buSzPct val="75000"/>
              <a:buFont typeface="Wingdings 2" pitchFamily="18" charset="2"/>
              <a:buChar char=""/>
              <a:defRPr/>
            </a:pPr>
            <a:r>
              <a:rPr lang="en-US" sz="2000" dirty="0" smtClean="0">
                <a:solidFill>
                  <a:srgbClr val="960000"/>
                </a:solidFill>
                <a:latin typeface="Calibri" pitchFamily="34" charset="0"/>
                <a:cs typeface="Calibri" pitchFamily="34" charset="0"/>
              </a:rPr>
              <a:t>Chamber of Commerce Events – membership is not required</a:t>
            </a:r>
          </a:p>
          <a:p>
            <a:pPr marL="822325" lvl="2" indent="-228600">
              <a:spcBef>
                <a:spcPct val="20000"/>
              </a:spcBef>
              <a:spcAft>
                <a:spcPts val="600"/>
              </a:spcAft>
              <a:buClr>
                <a:srgbClr val="9BBB59"/>
              </a:buClr>
              <a:buSzPct val="75000"/>
              <a:buFont typeface="Wingdings 2" pitchFamily="18" charset="2"/>
              <a:buChar char=""/>
              <a:defRPr/>
            </a:pPr>
            <a:r>
              <a:rPr lang="en-US" sz="2000" dirty="0" smtClean="0">
                <a:solidFill>
                  <a:srgbClr val="960000"/>
                </a:solidFill>
                <a:latin typeface="Calibri" pitchFamily="34" charset="0"/>
                <a:cs typeface="Calibri" pitchFamily="34" charset="0"/>
              </a:rPr>
              <a:t>Civic Clubs (Rotary, Lions, etc.)</a:t>
            </a:r>
          </a:p>
          <a:p>
            <a:pPr marL="822325" lvl="2" indent="-228600">
              <a:spcBef>
                <a:spcPct val="20000"/>
              </a:spcBef>
              <a:spcAft>
                <a:spcPts val="600"/>
              </a:spcAft>
              <a:buClr>
                <a:srgbClr val="9BBB59"/>
              </a:buClr>
              <a:buSzPct val="75000"/>
              <a:buFont typeface="Wingdings 2" pitchFamily="18" charset="2"/>
              <a:buChar char=""/>
              <a:defRPr/>
            </a:pPr>
            <a:r>
              <a:rPr lang="en-US" sz="2000" dirty="0" smtClean="0">
                <a:solidFill>
                  <a:srgbClr val="960000"/>
                </a:solidFill>
                <a:latin typeface="Calibri" pitchFamily="34" charset="0"/>
                <a:cs typeface="Calibri" pitchFamily="34" charset="0"/>
              </a:rPr>
              <a:t>Sports – golf leagues, tennis, etc.</a:t>
            </a:r>
          </a:p>
          <a:p>
            <a:pPr marL="547688" marR="0" lvl="1" indent="-273050" algn="l" defTabSz="914400" rtl="0" eaLnBrk="1" fontAlgn="base" latinLnBrk="0" hangingPunct="1">
              <a:lnSpc>
                <a:spcPct val="100000"/>
              </a:lnSpc>
              <a:spcBef>
                <a:spcPct val="20000"/>
              </a:spcBef>
              <a:spcAft>
                <a:spcPts val="600"/>
              </a:spcAft>
              <a:buClr>
                <a:schemeClr val="accent2"/>
              </a:buClr>
              <a:buSzPct val="70000"/>
              <a:tabLst/>
              <a:defRPr/>
            </a:pPr>
            <a:r>
              <a:rPr lang="en-US" b="1" dirty="0" smtClean="0">
                <a:solidFill>
                  <a:schemeClr val="tx2">
                    <a:lumMod val="75000"/>
                  </a:schemeClr>
                </a:solidFill>
                <a:latin typeface="Calibri" pitchFamily="34" charset="0"/>
                <a:cs typeface="Calibri" pitchFamily="34" charset="0"/>
              </a:rPr>
              <a:t>The Internet </a:t>
            </a:r>
            <a:endParaRPr lang="en-US" b="1" noProof="0" dirty="0" smtClean="0">
              <a:solidFill>
                <a:schemeClr val="tx2">
                  <a:lumMod val="75000"/>
                </a:schemeClr>
              </a:solidFill>
              <a:latin typeface="Calibri" pitchFamily="34" charset="0"/>
              <a:cs typeface="Calibri" pitchFamily="34" charset="0"/>
            </a:endParaRPr>
          </a:p>
          <a:p>
            <a:pPr marL="822325" lvl="2" indent="-228600">
              <a:spcBef>
                <a:spcPct val="20000"/>
              </a:spcBef>
              <a:spcAft>
                <a:spcPts val="600"/>
              </a:spcAft>
              <a:buClr>
                <a:srgbClr val="9BBB59"/>
              </a:buClr>
              <a:buSzPct val="75000"/>
              <a:buFont typeface="Wingdings 2" pitchFamily="18" charset="2"/>
              <a:buChar char=""/>
              <a:defRPr/>
            </a:pPr>
            <a:r>
              <a:rPr kumimoji="0" lang="en-US" sz="2000" b="0" i="0" u="none" strike="noStrike" kern="1200" cap="none" spc="0" normalizeH="0" baseline="0" noProof="0" dirty="0" smtClean="0">
                <a:ln>
                  <a:noFill/>
                </a:ln>
                <a:solidFill>
                  <a:srgbClr val="960000"/>
                </a:solidFill>
                <a:effectLst/>
                <a:uLnTx/>
                <a:uFillTx/>
                <a:latin typeface="Calibri" pitchFamily="34" charset="0"/>
                <a:cs typeface="Calibri" pitchFamily="34" charset="0"/>
              </a:rPr>
              <a:t>Social Networking - LinkedIn</a:t>
            </a:r>
            <a:r>
              <a:rPr kumimoji="0" lang="en-US" sz="2000" b="0" i="0" u="none" strike="noStrike" kern="1200" cap="none" spc="0" normalizeH="0" noProof="0" dirty="0" smtClean="0">
                <a:ln>
                  <a:noFill/>
                </a:ln>
                <a:solidFill>
                  <a:srgbClr val="960000"/>
                </a:solidFill>
                <a:effectLst/>
                <a:uLnTx/>
                <a:uFillTx/>
                <a:latin typeface="Calibri" pitchFamily="34" charset="0"/>
                <a:cs typeface="Calibri" pitchFamily="34" charset="0"/>
              </a:rPr>
              <a:t> – Groups, </a:t>
            </a:r>
            <a:r>
              <a:rPr kumimoji="0" lang="en-US" sz="2000" b="0" i="0" u="none" strike="noStrike" kern="1200" cap="none" spc="0" normalizeH="0" noProof="0" dirty="0" err="1" smtClean="0">
                <a:ln>
                  <a:noFill/>
                </a:ln>
                <a:solidFill>
                  <a:srgbClr val="960000"/>
                </a:solidFill>
                <a:effectLst/>
                <a:uLnTx/>
                <a:uFillTx/>
                <a:latin typeface="Calibri" pitchFamily="34" charset="0"/>
                <a:cs typeface="Calibri" pitchFamily="34" charset="0"/>
              </a:rPr>
              <a:t>Facebook</a:t>
            </a:r>
            <a:r>
              <a:rPr lang="en-US" sz="2000" dirty="0" smtClean="0">
                <a:solidFill>
                  <a:srgbClr val="960000"/>
                </a:solidFill>
                <a:latin typeface="Calibri" pitchFamily="34" charset="0"/>
                <a:cs typeface="Calibri" pitchFamily="34" charset="0"/>
              </a:rPr>
              <a:t>, Twitter</a:t>
            </a:r>
          </a:p>
          <a:p>
            <a:pPr marL="822325" lvl="2" indent="-228600">
              <a:spcBef>
                <a:spcPct val="20000"/>
              </a:spcBef>
              <a:spcAft>
                <a:spcPts val="600"/>
              </a:spcAft>
              <a:buClr>
                <a:srgbClr val="9BBB59"/>
              </a:buClr>
              <a:buSzPct val="75000"/>
              <a:defRPr/>
            </a:pPr>
            <a:r>
              <a:rPr lang="en-US" sz="2000" dirty="0" smtClean="0">
                <a:solidFill>
                  <a:srgbClr val="960000"/>
                </a:solidFill>
                <a:latin typeface="Calibri" pitchFamily="34" charset="0"/>
                <a:cs typeface="Calibri" pitchFamily="34" charset="0"/>
              </a:rPr>
              <a:t>	       </a:t>
            </a:r>
            <a:r>
              <a:rPr lang="en-US" sz="1800" dirty="0" smtClean="0">
                <a:solidFill>
                  <a:srgbClr val="960000"/>
                </a:solidFill>
                <a:latin typeface="Calibri" pitchFamily="34" charset="0"/>
                <a:cs typeface="Calibri" pitchFamily="34" charset="0"/>
              </a:rPr>
              <a:t>E.g. Lenny Silva/Sovereign, Andre Savage/NWM, Stanford University</a:t>
            </a:r>
          </a:p>
          <a:p>
            <a:pPr marL="822325" lvl="2" indent="-228600">
              <a:spcBef>
                <a:spcPct val="20000"/>
              </a:spcBef>
              <a:spcAft>
                <a:spcPts val="600"/>
              </a:spcAft>
              <a:buClr>
                <a:srgbClr val="9BBB59"/>
              </a:buClr>
              <a:buSzPct val="75000"/>
              <a:buFont typeface="Wingdings 2" pitchFamily="18" charset="2"/>
              <a:buChar char=""/>
              <a:defRPr/>
            </a:pPr>
            <a:r>
              <a:rPr lang="en-US" sz="2000" baseline="0" dirty="0" smtClean="0">
                <a:solidFill>
                  <a:srgbClr val="960000"/>
                </a:solidFill>
                <a:latin typeface="Calibri" pitchFamily="34" charset="0"/>
                <a:cs typeface="Calibri" pitchFamily="34" charset="0"/>
              </a:rPr>
              <a:t>AFP Open Forum</a:t>
            </a:r>
            <a:r>
              <a:rPr lang="en-US" sz="2000" dirty="0" smtClean="0">
                <a:solidFill>
                  <a:srgbClr val="960000"/>
                </a:solidFill>
                <a:latin typeface="Calibri" pitchFamily="34" charset="0"/>
                <a:cs typeface="Calibri" pitchFamily="34" charset="0"/>
              </a:rPr>
              <a:t> (and other listserv groups)</a:t>
            </a:r>
          </a:p>
          <a:p>
            <a:pPr marL="822325" lvl="2" indent="-228600">
              <a:spcBef>
                <a:spcPct val="20000"/>
              </a:spcBef>
              <a:spcAft>
                <a:spcPts val="600"/>
              </a:spcAft>
              <a:buClr>
                <a:srgbClr val="9BBB59"/>
              </a:buClr>
              <a:buSzPct val="75000"/>
              <a:buFont typeface="Wingdings 2" pitchFamily="18" charset="2"/>
              <a:buChar char=""/>
              <a:defRPr/>
            </a:pPr>
            <a:endParaRPr kumimoji="0" lang="en-US" sz="2000" b="0" i="0" u="none" strike="noStrike" kern="1200" cap="none" spc="0" normalizeH="0" baseline="0" noProof="0" dirty="0" smtClean="0">
              <a:ln>
                <a:noFill/>
              </a:ln>
              <a:solidFill>
                <a:srgbClr val="960000"/>
              </a:solidFill>
              <a:effectLst/>
              <a:uLnTx/>
              <a:uFillTx/>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600" y="152400"/>
            <a:ext cx="86868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accent5">
                    <a:lumMod val="50000"/>
                  </a:schemeClr>
                </a:solidFill>
                <a:effectLst/>
                <a:uLnTx/>
                <a:uFillTx/>
                <a:latin typeface="Tw Cen MT" pitchFamily="34" charset="0"/>
                <a:ea typeface="+mj-ea"/>
                <a:cs typeface="+mj-cs"/>
              </a:rPr>
              <a:t>EXERCISE</a:t>
            </a:r>
            <a:endParaRPr kumimoji="0" lang="en-US" sz="3600" b="0" i="0" u="none" strike="noStrike" kern="1200" cap="none" spc="0" normalizeH="0" baseline="0" noProof="0" dirty="0">
              <a:ln>
                <a:noFill/>
              </a:ln>
              <a:solidFill>
                <a:schemeClr val="accent5">
                  <a:lumMod val="50000"/>
                </a:schemeClr>
              </a:solidFill>
              <a:effectLst/>
              <a:uLnTx/>
              <a:uFillTx/>
              <a:latin typeface="Tw Cen MT Condensed" pitchFamily="34" charset="0"/>
              <a:ea typeface="+mj-ea"/>
              <a:cs typeface="+mj-cs"/>
            </a:endParaRPr>
          </a:p>
        </p:txBody>
      </p:sp>
      <p:pic>
        <p:nvPicPr>
          <p:cNvPr id="5" name="Picture 2" descr="http://www.flexappealfitnessatl.com/images/dumbell.jpg"/>
          <p:cNvPicPr>
            <a:picLocks noChangeAspect="1" noChangeArrowheads="1"/>
          </p:cNvPicPr>
          <p:nvPr/>
        </p:nvPicPr>
        <p:blipFill>
          <a:blip r:embed="rId2" cstate="print"/>
          <a:srcRect/>
          <a:stretch>
            <a:fillRect/>
          </a:stretch>
        </p:blipFill>
        <p:spPr bwMode="auto">
          <a:xfrm>
            <a:off x="1905000" y="228600"/>
            <a:ext cx="1308100" cy="1006475"/>
          </a:xfrm>
          <a:prstGeom prst="rect">
            <a:avLst/>
          </a:prstGeom>
          <a:noFill/>
          <a:ln w="9525">
            <a:noFill/>
            <a:miter lim="800000"/>
            <a:headEnd/>
            <a:tailEnd/>
          </a:ln>
        </p:spPr>
      </p:pic>
      <p:sp>
        <p:nvSpPr>
          <p:cNvPr id="6" name="Content Placeholder 2"/>
          <p:cNvSpPr>
            <a:spLocks noGrp="1"/>
          </p:cNvSpPr>
          <p:nvPr>
            <p:ph sz="quarter" idx="1"/>
          </p:nvPr>
        </p:nvSpPr>
        <p:spPr>
          <a:xfrm>
            <a:off x="301625" y="1527175"/>
            <a:ext cx="8504238" cy="4645025"/>
          </a:xfrm>
        </p:spPr>
        <p:txBody>
          <a:bodyPr/>
          <a:lstStyle/>
          <a:p>
            <a:pPr eaLnBrk="1" hangingPunct="1">
              <a:buFont typeface="Wingdings 2" pitchFamily="18" charset="2"/>
              <a:buNone/>
              <a:defRPr/>
            </a:pPr>
            <a:endParaRPr lang="en-US" sz="1200" b="1" i="1" dirty="0" smtClean="0">
              <a:solidFill>
                <a:schemeClr val="accent3">
                  <a:lumMod val="50000"/>
                </a:schemeClr>
              </a:solidFill>
            </a:endParaRPr>
          </a:p>
          <a:p>
            <a:pPr marL="731838" lvl="1" indent="-457200">
              <a:buNone/>
            </a:pPr>
            <a:r>
              <a:rPr lang="en-US" sz="3200" b="1" i="1" dirty="0" smtClean="0">
                <a:solidFill>
                  <a:srgbClr val="002060"/>
                </a:solidFill>
              </a:rPr>
              <a:t>		</a:t>
            </a:r>
          </a:p>
          <a:p>
            <a:pPr marL="731838" lvl="1" indent="-457200">
              <a:buNone/>
            </a:pPr>
            <a:r>
              <a:rPr lang="en-US" sz="3200" b="1" i="1" dirty="0" smtClean="0">
                <a:solidFill>
                  <a:srgbClr val="002060"/>
                </a:solidFill>
              </a:rPr>
              <a:t>	 </a:t>
            </a:r>
            <a:r>
              <a:rPr lang="en-US" sz="3200" b="1" i="1" dirty="0" smtClean="0">
                <a:solidFill>
                  <a:srgbClr val="002060"/>
                </a:solidFill>
                <a:latin typeface="Calibri" pitchFamily="34" charset="0"/>
                <a:cs typeface="Calibri" pitchFamily="34" charset="0"/>
              </a:rPr>
              <a:t> </a:t>
            </a:r>
            <a:r>
              <a:rPr lang="en-US" sz="3200" b="1" dirty="0" smtClean="0">
                <a:solidFill>
                  <a:srgbClr val="002060"/>
                </a:solidFill>
                <a:latin typeface="Calibri" pitchFamily="34" charset="0"/>
                <a:cs typeface="Calibri" pitchFamily="34" charset="0"/>
              </a:rPr>
              <a:t>You can raise money for operations!</a:t>
            </a:r>
          </a:p>
          <a:p>
            <a:pPr marL="731838" lvl="1" indent="-457200">
              <a:buNone/>
            </a:pPr>
            <a:endParaRPr lang="en-US" sz="3200" b="1" dirty="0" smtClean="0">
              <a:solidFill>
                <a:srgbClr val="002060"/>
              </a:solidFill>
              <a:latin typeface="Calibri" pitchFamily="34" charset="0"/>
              <a:cs typeface="Calibri" pitchFamily="34" charset="0"/>
            </a:endParaRPr>
          </a:p>
          <a:p>
            <a:pPr marL="731838" lvl="1" indent="-457200">
              <a:buNone/>
            </a:pPr>
            <a:r>
              <a:rPr lang="en-US" sz="3200" b="1" dirty="0" smtClean="0">
                <a:solidFill>
                  <a:srgbClr val="002060"/>
                </a:solidFill>
                <a:latin typeface="Calibri" pitchFamily="34" charset="0"/>
                <a:cs typeface="Calibri" pitchFamily="34" charset="0"/>
              </a:rPr>
              <a:t>				Why?</a:t>
            </a:r>
          </a:p>
          <a:p>
            <a:pPr marL="731838" lvl="1" indent="-457200">
              <a:buNone/>
            </a:pPr>
            <a:r>
              <a:rPr lang="en-US" sz="3200" b="1" dirty="0" smtClean="0">
                <a:solidFill>
                  <a:srgbClr val="002060"/>
                </a:solidFill>
                <a:latin typeface="Calibri" pitchFamily="34" charset="0"/>
                <a:cs typeface="Calibri" pitchFamily="34" charset="0"/>
              </a:rPr>
              <a:t>				How?</a:t>
            </a:r>
          </a:p>
          <a:p>
            <a:pPr marL="731838" lvl="1" indent="-457200">
              <a:buNone/>
            </a:pPr>
            <a:r>
              <a:rPr lang="en-US" sz="3200" b="1" dirty="0" smtClean="0">
                <a:solidFill>
                  <a:srgbClr val="002060"/>
                </a:solidFill>
                <a:latin typeface="Calibri" pitchFamily="34" charset="0"/>
                <a:cs typeface="Calibri" pitchFamily="34" charset="0"/>
              </a:rPr>
              <a:t>				What?</a:t>
            </a:r>
          </a:p>
          <a:p>
            <a:pPr marL="731838" lvl="1" indent="-457200">
              <a:buNone/>
            </a:pPr>
            <a:endParaRPr lang="en-US" sz="3200" b="1" i="1" dirty="0" smtClean="0">
              <a:solidFill>
                <a:srgbClr val="002060"/>
              </a:solidFill>
              <a:latin typeface="Calibri" pitchFamily="34" charset="0"/>
              <a:cs typeface="Calibri" pitchFamily="34" charset="0"/>
            </a:endParaRPr>
          </a:p>
          <a:p>
            <a:pPr marL="731838" lvl="1" indent="-457200">
              <a:buNone/>
            </a:pPr>
            <a:endParaRPr lang="en-US" sz="2800" dirty="0" smtClean="0">
              <a:solidFill>
                <a:srgbClr val="002060"/>
              </a:solidFill>
            </a:endParaRPr>
          </a:p>
          <a:p>
            <a:pPr marL="731838" lvl="1" indent="-457200">
              <a:buNone/>
            </a:pPr>
            <a:endParaRPr lang="en-US" sz="2000" dirty="0" smtClean="0"/>
          </a:p>
          <a:p>
            <a:pPr marL="731838" lvl="1" indent="-457200">
              <a:buNone/>
            </a:pPr>
            <a:r>
              <a:rPr lang="en-US" sz="2000" dirty="0" smtClean="0"/>
              <a:t>	</a:t>
            </a:r>
            <a:endParaRPr lang="en-US" sz="2400" dirty="0" smtClean="0"/>
          </a:p>
          <a:p>
            <a:pPr marL="731838" lvl="1" indent="-457200">
              <a:buNone/>
            </a:pPr>
            <a:r>
              <a:rPr lang="en-US" sz="2000" dirty="0" smtClean="0"/>
              <a:t>	</a:t>
            </a:r>
          </a:p>
          <a:p>
            <a:pPr marL="514350" indent="-514350" eaLnBrk="1" hangingPunct="1">
              <a:buFont typeface="+mj-lt"/>
              <a:buAutoNum type="arabicPeriod"/>
              <a:defRPr/>
            </a:pPr>
            <a:endParaRPr lang="en-US" b="1" i="1" dirty="0" smtClean="0">
              <a:solidFill>
                <a:schemeClr val="accent3">
                  <a:lumMod val="50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sz="quarter" idx="4294967295"/>
          </p:nvPr>
        </p:nvSpPr>
        <p:spPr>
          <a:xfrm>
            <a:off x="457200" y="457200"/>
            <a:ext cx="8504238" cy="5791200"/>
          </a:xfrm>
        </p:spPr>
        <p:txBody>
          <a:bodyPr/>
          <a:lstStyle/>
          <a:p>
            <a:pPr marL="669925" indent="-304800" eaLnBrk="1" hangingPunct="1">
              <a:buFont typeface="Wingdings 2" pitchFamily="18" charset="2"/>
              <a:buNone/>
            </a:pPr>
            <a:r>
              <a:rPr lang="en-US" b="1" dirty="0" smtClean="0">
                <a:solidFill>
                  <a:srgbClr val="311D69"/>
                </a:solidFill>
                <a:latin typeface="Calibri" pitchFamily="34" charset="0"/>
                <a:cs typeface="Calibri" pitchFamily="34" charset="0"/>
              </a:rPr>
              <a:t>Your organization exists for a very good reason…</a:t>
            </a:r>
          </a:p>
          <a:p>
            <a:pPr marL="669925" indent="-304800" eaLnBrk="1" hangingPunct="1">
              <a:buFont typeface="Wingdings 2" pitchFamily="18" charset="2"/>
              <a:buNone/>
            </a:pPr>
            <a:endParaRPr lang="en-US" b="1" dirty="0" smtClean="0">
              <a:solidFill>
                <a:srgbClr val="311D69"/>
              </a:solidFill>
              <a:latin typeface="Calibri" pitchFamily="34" charset="0"/>
              <a:cs typeface="Calibri" pitchFamily="34" charset="0"/>
            </a:endParaRPr>
          </a:p>
          <a:p>
            <a:pPr marL="669925" indent="-304800" eaLnBrk="1" hangingPunct="1">
              <a:buFont typeface="Wingdings 2" pitchFamily="18" charset="2"/>
              <a:buNone/>
            </a:pPr>
            <a:endParaRPr lang="en-US" b="1" dirty="0" smtClean="0">
              <a:solidFill>
                <a:srgbClr val="311D69"/>
              </a:solidFill>
              <a:latin typeface="Calibri" pitchFamily="34" charset="0"/>
              <a:cs typeface="Calibri" pitchFamily="34" charset="0"/>
            </a:endParaRPr>
          </a:p>
          <a:p>
            <a:pPr marL="669925" indent="-304800" eaLnBrk="1" hangingPunct="1">
              <a:buFont typeface="Wingdings 2" pitchFamily="18" charset="2"/>
              <a:buNone/>
            </a:pPr>
            <a:r>
              <a:rPr lang="en-US" sz="2400" dirty="0" smtClean="0">
                <a:solidFill>
                  <a:srgbClr val="4F6228"/>
                </a:solidFill>
                <a:latin typeface="Calibri" pitchFamily="34" charset="0"/>
                <a:cs typeface="Calibri" pitchFamily="34" charset="0"/>
              </a:rPr>
              <a:t>…</a:t>
            </a:r>
            <a:r>
              <a:rPr lang="en-US" sz="2400" dirty="0" smtClean="0">
                <a:solidFill>
                  <a:srgbClr val="311D69"/>
                </a:solidFill>
                <a:latin typeface="Calibri" pitchFamily="34" charset="0"/>
                <a:cs typeface="Calibri" pitchFamily="34" charset="0"/>
              </a:rPr>
              <a:t>your job is to find those individuals and stakeholders who need to see it continue</a:t>
            </a:r>
          </a:p>
          <a:p>
            <a:pPr marL="669925" indent="-304800" eaLnBrk="1" hangingPunct="1">
              <a:buFont typeface="Wingdings 2" pitchFamily="18" charset="2"/>
              <a:buNone/>
            </a:pPr>
            <a:endParaRPr lang="en-US" sz="2400" dirty="0" smtClean="0">
              <a:solidFill>
                <a:srgbClr val="4F6228"/>
              </a:solidFill>
              <a:latin typeface="Calibri" pitchFamily="34" charset="0"/>
              <a:cs typeface="Calibri" pitchFamily="34" charset="0"/>
            </a:endParaRPr>
          </a:p>
          <a:p>
            <a:pPr marL="669925" indent="-304800" eaLnBrk="1" hangingPunct="1">
              <a:buFont typeface="Wingdings 2" pitchFamily="18" charset="2"/>
              <a:buNone/>
            </a:pPr>
            <a:endParaRPr lang="en-US" sz="2400" dirty="0" smtClean="0">
              <a:solidFill>
                <a:srgbClr val="4F6228"/>
              </a:solidFill>
              <a:latin typeface="Calibri" pitchFamily="34" charset="0"/>
              <a:cs typeface="Calibri" pitchFamily="34" charset="0"/>
            </a:endParaRPr>
          </a:p>
          <a:p>
            <a:pPr marL="669925" indent="-304800" eaLnBrk="1" hangingPunct="1">
              <a:buFont typeface="Wingdings 2" pitchFamily="18" charset="2"/>
              <a:buNone/>
            </a:pPr>
            <a:r>
              <a:rPr lang="en-US" sz="2400" b="1" dirty="0" smtClean="0">
                <a:solidFill>
                  <a:srgbClr val="4F6228"/>
                </a:solidFill>
                <a:latin typeface="Calibri" pitchFamily="34" charset="0"/>
                <a:cs typeface="Calibri" pitchFamily="34" charset="0"/>
              </a:rPr>
              <a:t>Fortune Cookie Saying:</a:t>
            </a:r>
          </a:p>
          <a:p>
            <a:pPr marL="669925" indent="-304800" eaLnBrk="1" hangingPunct="1">
              <a:buFont typeface="Wingdings 2" pitchFamily="18" charset="2"/>
              <a:buNone/>
            </a:pPr>
            <a:r>
              <a:rPr lang="en-US" sz="2400" i="1" dirty="0" smtClean="0">
                <a:solidFill>
                  <a:srgbClr val="4F6228"/>
                </a:solidFill>
                <a:latin typeface="Calibri" pitchFamily="34" charset="0"/>
                <a:cs typeface="Calibri" pitchFamily="34" charset="0"/>
              </a:rPr>
              <a:t>	“The greatest pleasure in life is doing something that others say is impossible”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sz="quarter" idx="4294967295"/>
          </p:nvPr>
        </p:nvSpPr>
        <p:spPr>
          <a:xfrm>
            <a:off x="457200" y="457200"/>
            <a:ext cx="8504238" cy="5791200"/>
          </a:xfrm>
        </p:spPr>
        <p:txBody>
          <a:bodyPr/>
          <a:lstStyle/>
          <a:p>
            <a:pPr marL="669925" indent="-304800" eaLnBrk="1" hangingPunct="1">
              <a:buFont typeface="Wingdings 2" pitchFamily="18" charset="2"/>
              <a:buNone/>
            </a:pPr>
            <a:r>
              <a:rPr lang="en-US" sz="3600" b="1" dirty="0" smtClean="0">
                <a:solidFill>
                  <a:srgbClr val="311D69"/>
                </a:solidFill>
                <a:latin typeface="Calibri" pitchFamily="34" charset="0"/>
                <a:cs typeface="Calibri" pitchFamily="34" charset="0"/>
              </a:rPr>
              <a:t>My Contact Information:</a:t>
            </a:r>
          </a:p>
          <a:p>
            <a:pPr marL="669925" indent="-304800" algn="r" eaLnBrk="1" hangingPunct="1">
              <a:buNone/>
            </a:pPr>
            <a:endParaRPr lang="en-US" sz="2800" dirty="0" smtClean="0">
              <a:latin typeface="Calibri" pitchFamily="34" charset="0"/>
              <a:cs typeface="Calibri" pitchFamily="34" charset="0"/>
            </a:endParaRPr>
          </a:p>
          <a:p>
            <a:pPr marL="669925" indent="-304800" eaLnBrk="1" hangingPunct="1">
              <a:lnSpc>
                <a:spcPct val="130000"/>
              </a:lnSpc>
              <a:buNone/>
            </a:pPr>
            <a:r>
              <a:rPr lang="en-US" sz="2800" dirty="0" smtClean="0">
                <a:latin typeface="Calibri" pitchFamily="34" charset="0"/>
                <a:cs typeface="Calibri" pitchFamily="34" charset="0"/>
              </a:rPr>
              <a:t>Michele R. Berard, MBA, CFRE</a:t>
            </a:r>
          </a:p>
          <a:p>
            <a:pPr marL="669925" indent="-304800" eaLnBrk="1" hangingPunct="1">
              <a:lnSpc>
                <a:spcPct val="130000"/>
              </a:lnSpc>
              <a:buNone/>
            </a:pPr>
            <a:r>
              <a:rPr lang="en-US" sz="2800" dirty="0" smtClean="0">
                <a:latin typeface="Calibri" pitchFamily="34" charset="0"/>
                <a:cs typeface="Calibri" pitchFamily="34" charset="0"/>
              </a:rPr>
              <a:t>Executive Director, Butler Hospital Foundation</a:t>
            </a:r>
          </a:p>
          <a:p>
            <a:pPr marL="669925" indent="-304800" eaLnBrk="1" hangingPunct="1">
              <a:lnSpc>
                <a:spcPct val="130000"/>
              </a:lnSpc>
              <a:buNone/>
            </a:pPr>
            <a:r>
              <a:rPr lang="en-US" sz="2800" dirty="0" smtClean="0">
                <a:latin typeface="Calibri" pitchFamily="34" charset="0"/>
                <a:cs typeface="Calibri" pitchFamily="34" charset="0"/>
              </a:rPr>
              <a:t>Office: (401) 455-6565 </a:t>
            </a:r>
          </a:p>
          <a:p>
            <a:pPr marL="669925" indent="-304800" eaLnBrk="1" hangingPunct="1">
              <a:lnSpc>
                <a:spcPct val="130000"/>
              </a:lnSpc>
              <a:buNone/>
            </a:pPr>
            <a:r>
              <a:rPr lang="en-US" sz="2800" dirty="0" smtClean="0">
                <a:latin typeface="Calibri" pitchFamily="34" charset="0"/>
                <a:cs typeface="Calibri" pitchFamily="34" charset="0"/>
              </a:rPr>
              <a:t>Cell: (401) 263-4902</a:t>
            </a:r>
          </a:p>
          <a:p>
            <a:pPr marL="669925" indent="-304800" eaLnBrk="1" hangingPunct="1">
              <a:lnSpc>
                <a:spcPct val="130000"/>
              </a:lnSpc>
              <a:buNone/>
            </a:pPr>
            <a:r>
              <a:rPr lang="en-US" sz="2800" dirty="0" smtClean="0">
                <a:latin typeface="Calibri" pitchFamily="34" charset="0"/>
                <a:cs typeface="Calibri" pitchFamily="34" charset="0"/>
              </a:rPr>
              <a:t>Email: </a:t>
            </a:r>
            <a:r>
              <a:rPr lang="en-US" sz="2800" dirty="0" smtClean="0">
                <a:latin typeface="Calibri" pitchFamily="34" charset="0"/>
                <a:cs typeface="Calibri" pitchFamily="34" charset="0"/>
                <a:hlinkClick r:id="rId2"/>
              </a:rPr>
              <a:t>mrberard@butler.org</a:t>
            </a:r>
            <a:endParaRPr lang="en-US" sz="2800" dirty="0" smtClean="0">
              <a:latin typeface="Calibri" pitchFamily="34" charset="0"/>
              <a:cs typeface="Calibri" pitchFamily="34" charset="0"/>
            </a:endParaRPr>
          </a:p>
          <a:p>
            <a:pPr marL="669925" indent="-304800" eaLnBrk="1" hangingPunct="1">
              <a:lnSpc>
                <a:spcPct val="130000"/>
              </a:lnSpc>
              <a:buNone/>
            </a:pPr>
            <a:r>
              <a:rPr lang="en-US" sz="2800" dirty="0" smtClean="0">
                <a:latin typeface="Calibri" pitchFamily="34" charset="0"/>
                <a:cs typeface="Calibri" pitchFamily="34" charset="0"/>
              </a:rPr>
              <a:t>Twitter: @</a:t>
            </a:r>
            <a:r>
              <a:rPr lang="en-US" sz="2800" dirty="0" err="1" smtClean="0">
                <a:latin typeface="Calibri" pitchFamily="34" charset="0"/>
                <a:cs typeface="Calibri" pitchFamily="34" charset="0"/>
              </a:rPr>
              <a:t>micheleberard</a:t>
            </a:r>
            <a:endParaRPr lang="en-US" sz="2800" dirty="0" smtClean="0">
              <a:latin typeface="Calibri" pitchFamily="34" charset="0"/>
              <a:cs typeface="Calibri" pitchFamily="34" charset="0"/>
            </a:endParaRPr>
          </a:p>
          <a:p>
            <a:pPr marL="669925" indent="-304800" eaLnBrk="1" hangingPunct="1">
              <a:lnSpc>
                <a:spcPct val="130000"/>
              </a:lnSpc>
              <a:buNone/>
            </a:pPr>
            <a:r>
              <a:rPr lang="en-US" sz="2800" dirty="0" smtClean="0">
                <a:latin typeface="Calibri" pitchFamily="34" charset="0"/>
                <a:cs typeface="Calibri" pitchFamily="34" charset="0"/>
              </a:rPr>
              <a:t>LinkedIn: http://www.linkedin.com/in/micheleberard</a:t>
            </a:r>
          </a:p>
          <a:p>
            <a:pPr marL="669925" indent="-304800" algn="r" eaLnBrk="1" hangingPunct="1">
              <a:buNone/>
            </a:pPr>
            <a:endParaRPr lang="en-US" sz="2800" dirty="0" smtClean="0">
              <a:latin typeface="Calibri" pitchFamily="34" charset="0"/>
              <a:cs typeface="Calibri" pitchFamily="34" charset="0"/>
            </a:endParaRPr>
          </a:p>
          <a:p>
            <a:pPr marL="669925" indent="-304800" eaLnBrk="1" hangingPunct="1">
              <a:buFont typeface="Wingdings 2" pitchFamily="18" charset="2"/>
              <a:buNone/>
            </a:pPr>
            <a:endParaRPr lang="en-US" sz="2400" i="1" dirty="0" smtClean="0">
              <a:solidFill>
                <a:srgbClr val="4F6228"/>
              </a:solidFill>
              <a:latin typeface="Calibri" pitchFamily="34" charset="0"/>
              <a:cs typeface="Calibri"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1756</TotalTime>
  <Words>972</Words>
  <Application>Microsoft Office PowerPoint</Application>
  <PresentationFormat>On-screen Show (4:3)</PresentationFormat>
  <Paragraphs>289</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Civic</vt:lpstr>
      <vt:lpstr> </vt:lpstr>
      <vt:lpstr>Slide 2</vt:lpstr>
      <vt:lpstr>Slide 3</vt:lpstr>
      <vt:lpstr>Agenda</vt:lpstr>
      <vt:lpstr>Slide 5</vt:lpstr>
      <vt:lpstr>…from 865,096 to 1,280,739 in 10 years</vt:lpstr>
      <vt:lpstr>Slide 7</vt:lpstr>
      <vt:lpstr>Why do Nonprofits Exist?</vt:lpstr>
      <vt:lpstr>Why do Nonprofits Exist?</vt:lpstr>
      <vt:lpstr>Bridging Gaps for the Future</vt:lpstr>
      <vt:lpstr>What is the Cost of Bridging Gaps?            </vt:lpstr>
      <vt:lpstr>Slide 12</vt:lpstr>
      <vt:lpstr>Slide 13</vt:lpstr>
      <vt:lpstr>Internal Messaging = Motivation + Managing</vt:lpstr>
      <vt:lpstr> Program Messaging = Mission</vt:lpstr>
      <vt:lpstr>Financial Messaging = Leverage</vt:lpstr>
      <vt:lpstr> Community Messaging = Windows</vt:lpstr>
      <vt:lpstr>Slide 18</vt:lpstr>
      <vt:lpstr>Slide 19</vt:lpstr>
      <vt:lpstr>Slide 20</vt:lpstr>
      <vt:lpstr>Slide 21</vt:lpstr>
      <vt:lpstr> Quick Review – The Donor Pyramid</vt:lpstr>
      <vt:lpstr>Quick Review: Case for Support vs. Case Statement </vt:lpstr>
      <vt:lpstr>Slide 24</vt:lpstr>
      <vt:lpstr>Slide 25</vt:lpstr>
      <vt:lpstr>Slide 26</vt:lpstr>
      <vt:lpstr> Diversify your Network</vt:lpstr>
      <vt:lpstr> Diversify your Network</vt:lpstr>
      <vt:lpstr>Slide 29</vt:lpstr>
      <vt:lpstr>Slide 30</vt:lpstr>
      <vt:lpstr>Slide 31</vt:lpstr>
    </vt:vector>
  </TitlesOfParts>
  <Company>Care New England Health System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Butler Hospital Funds Development Three-Year Plan (2010-2012)</dc:title>
  <dc:creator>mrberard</dc:creator>
  <cp:lastModifiedBy>Michele Berard</cp:lastModifiedBy>
  <cp:revision>104</cp:revision>
  <dcterms:created xsi:type="dcterms:W3CDTF">2009-09-28T17:39:33Z</dcterms:created>
  <dcterms:modified xsi:type="dcterms:W3CDTF">2012-05-20T12:46:41Z</dcterms:modified>
</cp:coreProperties>
</file>