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31"/>
  </p:handoutMasterIdLst>
  <p:sldIdLst>
    <p:sldId id="256" r:id="rId2"/>
    <p:sldId id="267" r:id="rId3"/>
    <p:sldId id="268" r:id="rId4"/>
    <p:sldId id="269" r:id="rId5"/>
    <p:sldId id="257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83891"/>
    <a:srgbClr val="AEC5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9" autoAdjust="0"/>
    <p:restoredTop sz="94598" autoAdjust="0"/>
  </p:normalViewPr>
  <p:slideViewPr>
    <p:cSldViewPr snapToGrid="0" snapToObjects="1">
      <p:cViewPr>
        <p:scale>
          <a:sx n="80" d="100"/>
          <a:sy n="80" d="100"/>
        </p:scale>
        <p:origin x="-58" y="93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1E76D-4A03-ED49-B2AF-68983B7D4A66}" type="datetimeFigureOut">
              <a:rPr lang="en-US" smtClean="0"/>
              <a:pPr/>
              <a:t>5/4/2014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4F87A-905B-F64C-9AF1-226D507DBB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859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4-03-21T23:02:15.31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0 555,'0'0,"0"0,0 21,21-21,-21 21,0-21,0 0,21 21,0 0,-21-21,0 0,21 21,1-21,-1 22,-21-22,42 21,-21-21,0 0,-21 21,22-21,-1 21,-21-21,21 0,-21 21,0-21,0 0,21 0,21 21,-42-21,43 22,-43-22,21 0,-21 0,42 0,-42 0,43 0,-1 0,-42 0,21 0,-21 0,21 0,0 0,22 0,-22 0,21 21,1-21,-22 0,0 0,-21 0,21 0,0 0,0 0,43 0,-22 0,-21 0,22 0,-1 0,-21 0,0 0,22 0,-22 0,42 0,-20 0,-22 0,0 0,21 21,-42-21,43 0,-1 0,-21 0,22 0,20 0,-63 0,21 0,0 0,1 0,-22 0,21 0,0 0,21 0,1 0,-22 0,0 0,0 0,0 0,0 0,43 0,-43 0,43 0,41 0,-83 0,41 0,-21 0,-20 0,20 0,-21 0,0 0,-21 0,21 0,1 0,-1 0,0 0,-21 0,42 0,-42 0,21 0,-21 0,22 0,-1 0,0 0,42 0,-63 0,43 0,-1 0,-42 0,21 0,-21 0,21 0,22 0,-22 0,42 0,1 0,-43 0,21 0,-42 0,22 0,-1 0,-21 0,21 0,21 0,-42 0,64 0,-22 0,-21 0,64 0,-64 0,0 0,22 0,20 0,-42 0,43 0,20 0,-62 0,62 0,-20 0,-22 0,-21 0,0 0,1 0,-1 0,0 0,-21 0,42 0,-21 0,22 21,-22-21,21 0,-42 21,43-21,20 0,-42 0,43 0,-22 0,-42 0,64 0,-1 0,-21 0,64 0,0 0,-64 0,85 0,-63 0,-43 0,64 0,-22 0,-42 0,64 0,-21 0,-64 0,42 0,-21 0,0 0,0 0,1 0,-22 0,21 0,0 0,0 0,-21 0,21 0,0 0,-21 0,43 0,-22 0,21 0,1 0,-22 0,0 0,42 0,-63 0,43 0,-1 0,-42 0,42 0,1-21,-22 21,0 0,0 0,-21 0,21 0,-21 0,22 0,-1 0,0 0,0 0,43 0,-1 0,1 0,-1 0,22 0,-85 0,63 21,1-21,-43 0,21 0,22 0,-1 0,1 0,-1 0,-63 0,43 0,-1 0,-42 0,21 0,43 0,-64 0,42 0,0 0,-21 0,43 0,-1 0,-41 0,41 0,1 0,-43 0,21 0,22 0,-64 0,63 0,-42 0,43 0,20 0,-41 0,41 0,1 0,-21 0,41 0,22 0,-84 0,41 0,22-21,-63 21,20 0,22 0,-64 0,42 0,-20 0,-43 0,21 0,-21 0,21 0,0 0,-21 0,21 0,22 0,-43 21,42-21,-21 0,0 0,22 0,-1 0,22 0,-22 0,-21 0,21 0,1 0,-43 0,42 0,-21 0,0 0,1 0,41 0,-42 0,43 0,-1 0,-20 21,20-21,-21 0,-20 0,20 0,0 0,-42 0,64 0,-22 22,0-22,-20 0,-1 0,0 0,-21 0,42 0,-42 0,43 0,20 0,-42 0,22 0,-22 0,0 0,0 0,21 0,-20 0,41 0,-21 0,-20 0,20 0,0 0,-21 0,1 0,20 0,-21 0,0 0,22 0,-1 0,-21 0,0 0,22-22,-43 22,42 0,-42 0,42-21,22 0,-64 21,21 0,64-21,-85 21,42 0,21-21,-20 21,63-21,-22-1,-41 22,62-21,-83 21,62 0,-41-42,-22 42,0 0,0-21,0 0,0 21,1-22,-22 1,21 21,-21 0,0-21,21 21,-21-21,21 21,-21 0,21-21,-21 0,0 21,21-22,1 22,-22-21,42 0,-21 0,21 0,1 0,-43 21,42-43,-21 43,-21-21,21 0,1 21,-22 0,21-21,0 21,0-21,0-1,0 22,1 0,-22-21,21 21,0-21,0 21,21-21,1 0,-1 0,-21 21,-21 0,21 0,-21-22,22 22,20 0,-42-21,21 21,0 0,-21-21,0 21,21 0,1 0,20 0,0 0,-21 0,-21 0,22 0,-22-21,21 21,-21 0,0 0,21 0,-21-21,21 21,0 0,-21-21,21 21,-21 0,22-22,-22 22,21 0,0 0,-21 0,-21 0,0 0,-22 0,43 0,-21 0,0-21,21 21,-21 0,21 0,0 0,-21 0,21 0,-43 0,22 0,0 0,-21 0,42 0,0 0,-22 0,22 0,-21 0,21 0,0 0,21 0,-21 0,43 0,-22 21,0-21,-21 22,0-22,21 0,0 0,1 0,-1 0,-21 0,21 0,0 21,-21-21,21 0,-21 0,43 0,-43 21,0-21,21 0,-21 0,0 21,0-21,0 21,-21-21,-1 0,22 0,0 21,0 1,-21-22,21 0,0 0,0 21,-21-21,21 21,0-21,-42 21,42 0,-21-21,21 21,-22-21,22 0,0 22,0-22,-21 21,21-21,0 0,0 21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7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7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7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pdf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.png"/><Relationship Id="rId7" Type="http://schemas.openxmlformats.org/officeDocument/2006/relationships/image" Target="../media/image3.pdf"/><Relationship Id="rId2" Type="http://schemas.openxmlformats.org/officeDocument/2006/relationships/image" Target="../media/image5.pd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2.pdf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85045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120147"/>
            <a:ext cx="9152467" cy="746320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83891"/>
              </a:solidFill>
            </a:endParaRPr>
          </a:p>
        </p:txBody>
      </p:sp>
      <p:pic>
        <p:nvPicPr>
          <p:cNvPr id="10" name="Picture 9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8415676" y="6426070"/>
            <a:ext cx="537824" cy="367424"/>
          </a:xfrm>
          <a:prstGeom prst="rect">
            <a:avLst/>
          </a:prstGeom>
        </p:spPr>
      </p:pic>
      <p:pic>
        <p:nvPicPr>
          <p:cNvPr id="5" name="Picture 4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948061" y="3728852"/>
            <a:ext cx="769128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/>
              <a:t>Michele R. Berard, MBA, CFRE</a:t>
            </a:r>
          </a:p>
          <a:p>
            <a:pPr algn="ctr"/>
            <a:r>
              <a:rPr lang="en-US" sz="2200" dirty="0" smtClean="0"/>
              <a:t>Executive Director,</a:t>
            </a:r>
            <a:r>
              <a:rPr lang="en-US" sz="2200" baseline="0" dirty="0" smtClean="0"/>
              <a:t> Butler Hospital Foundation</a:t>
            </a:r>
          </a:p>
          <a:p>
            <a:pPr algn="ctr"/>
            <a:r>
              <a:rPr lang="en-US" sz="2200" baseline="0" dirty="0" smtClean="0"/>
              <a:t>Principal, Ascent Advisors, LLC</a:t>
            </a:r>
          </a:p>
          <a:p>
            <a:pPr algn="ctr"/>
            <a:r>
              <a:rPr lang="en-US" sz="2200" baseline="0" dirty="0" smtClean="0"/>
              <a:t>Rhode Island, USA</a:t>
            </a:r>
          </a:p>
          <a:p>
            <a:pPr algn="ctr"/>
            <a:endParaRPr lang="en-US" sz="400" baseline="0" dirty="0" smtClean="0"/>
          </a:p>
          <a:p>
            <a:pPr algn="ctr"/>
            <a:r>
              <a:rPr lang="en-US" sz="2400" baseline="0" dirty="0" smtClean="0"/>
              <a:t>@</a:t>
            </a:r>
            <a:r>
              <a:rPr lang="en-US" sz="2400" baseline="0" dirty="0" err="1" smtClean="0"/>
              <a:t>micheleberard</a:t>
            </a:r>
            <a:endParaRPr lang="en-US" sz="2400" baseline="0" dirty="0" smtClean="0"/>
          </a:p>
          <a:p>
            <a:pPr algn="ctr"/>
            <a:endParaRPr lang="en-US" sz="2200" baseline="0" dirty="0" smtClean="0"/>
          </a:p>
          <a:p>
            <a:pPr algn="ctr"/>
            <a:endParaRPr lang="en-US" sz="22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948061" y="238765"/>
            <a:ext cx="73151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The Development Committee Workbook:</a:t>
            </a:r>
            <a:r>
              <a:rPr lang="en-US" sz="3000" b="1" dirty="0" smtClean="0"/>
              <a:t>        </a:t>
            </a:r>
            <a:r>
              <a:rPr lang="en-US" sz="3600" b="0" i="1" dirty="0" smtClean="0"/>
              <a:t>Managing Your Volunteers</a:t>
            </a:r>
            <a:r>
              <a:rPr lang="en-US" sz="3600" b="0" i="1" baseline="0" dirty="0" smtClean="0"/>
              <a:t> to Success</a:t>
            </a:r>
            <a:endParaRPr lang="en-US" sz="3600" b="0" i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457200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bg1"/>
                </a:solidFill>
              </a:rPr>
              <a:t>“…it’s</a:t>
            </a:r>
            <a:r>
              <a:rPr lang="en-US" sz="3600" b="1" i="1" baseline="0" dirty="0" smtClean="0">
                <a:solidFill>
                  <a:schemeClr val="bg1"/>
                </a:solidFill>
              </a:rPr>
              <a:t> just easier to do it myself…”</a:t>
            </a:r>
            <a:endParaRPr lang="en-US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457200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bg1"/>
                </a:solidFill>
              </a:rPr>
              <a:t>“…it’s</a:t>
            </a:r>
            <a:r>
              <a:rPr lang="en-US" sz="3600" b="1" i="1" baseline="0" dirty="0" smtClean="0">
                <a:solidFill>
                  <a:schemeClr val="bg1"/>
                </a:solidFill>
              </a:rPr>
              <a:t> just easier to do it myself…”</a:t>
            </a:r>
            <a:endParaRPr lang="en-US" sz="36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748145" y="1876302"/>
            <a:ext cx="75183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u="sng" dirty="0" smtClean="0"/>
              <a:t>Rationale</a:t>
            </a:r>
            <a:r>
              <a:rPr lang="en-US" sz="2000" b="1" i="1" u="sng" baseline="0" dirty="0" smtClean="0"/>
              <a:t> for volunteer engagement:</a:t>
            </a:r>
          </a:p>
          <a:p>
            <a:endParaRPr lang="en-US" sz="2000" baseline="0" dirty="0" smtClean="0"/>
          </a:p>
          <a:p>
            <a:r>
              <a:rPr lang="en-US" sz="3000" baseline="0" dirty="0" smtClean="0"/>
              <a:t>“Access and Signaling”</a:t>
            </a:r>
          </a:p>
          <a:p>
            <a:endParaRPr lang="en-US" sz="2000" baseline="0" dirty="0" smtClean="0"/>
          </a:p>
          <a:p>
            <a:r>
              <a:rPr lang="en-US" sz="2000" u="sng" baseline="0" dirty="0" smtClean="0"/>
              <a:t>Special Report: Engaging Board Member in Fundraising</a:t>
            </a:r>
            <a:r>
              <a:rPr lang="en-US" sz="2000" baseline="0" dirty="0" smtClean="0"/>
              <a:t>, Nonprofit Research Collaborative September 2012</a:t>
            </a:r>
          </a:p>
          <a:p>
            <a:endParaRPr lang="en-US" sz="2000" baseline="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baseline="0" dirty="0" smtClean="0"/>
              <a:t>Help the organization reach new prospect donors (access)</a:t>
            </a:r>
          </a:p>
          <a:p>
            <a:pPr marL="457200" indent="-457200">
              <a:buFont typeface="+mj-lt"/>
              <a:buAutoNum type="arabicPeriod"/>
            </a:pPr>
            <a:endParaRPr lang="en-US" sz="2400" baseline="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baseline="0" dirty="0" smtClean="0"/>
              <a:t>Indicating the organization's value to the community by their own association with the group (signaling)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457200" y="510639"/>
            <a:ext cx="822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 smtClean="0">
                <a:solidFill>
                  <a:schemeClr val="bg1"/>
                </a:solidFill>
              </a:rPr>
              <a:t>The Eternal</a:t>
            </a:r>
            <a:r>
              <a:rPr lang="en-US" sz="3000" b="1" i="1" baseline="0" dirty="0" smtClean="0">
                <a:solidFill>
                  <a:schemeClr val="bg1"/>
                </a:solidFill>
              </a:rPr>
              <a:t> Case Study…</a:t>
            </a:r>
            <a:endParaRPr lang="en-US" sz="3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938151" y="2358745"/>
            <a:ext cx="7234299" cy="294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Today’s Presentation is based on many</a:t>
            </a:r>
            <a:r>
              <a:rPr lang="en-US" sz="2400" b="1" baseline="0" dirty="0" smtClean="0">
                <a:latin typeface="Arial" pitchFamily="34" charset="0"/>
                <a:cs typeface="Arial" pitchFamily="34" charset="0"/>
              </a:rPr>
              <a:t> sources:</a:t>
            </a:r>
          </a:p>
          <a:p>
            <a:pPr marL="1257300" lvl="2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400" b="0" baseline="0" dirty="0" smtClean="0">
                <a:latin typeface="Arial" pitchFamily="34" charset="0"/>
                <a:cs typeface="Arial" pitchFamily="34" charset="0"/>
              </a:rPr>
              <a:t>Work Experience</a:t>
            </a:r>
          </a:p>
          <a:p>
            <a:pPr marL="1257300" lvl="2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400" b="0" baseline="0" dirty="0" smtClean="0">
                <a:latin typeface="Arial" pitchFamily="34" charset="0"/>
                <a:cs typeface="Arial" pitchFamily="34" charset="0"/>
              </a:rPr>
              <a:t>Consulting Assignments</a:t>
            </a:r>
          </a:p>
          <a:p>
            <a:pPr marL="1257300" lvl="2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400" b="0" baseline="0" dirty="0" smtClean="0">
                <a:latin typeface="Arial" pitchFamily="34" charset="0"/>
                <a:cs typeface="Arial" pitchFamily="34" charset="0"/>
              </a:rPr>
              <a:t>Student Case Assignments</a:t>
            </a:r>
          </a:p>
          <a:p>
            <a:pPr marL="1257300" lvl="2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400" b="0" baseline="0" dirty="0" smtClean="0">
                <a:latin typeface="Arial" pitchFamily="34" charset="0"/>
                <a:cs typeface="Arial" pitchFamily="34" charset="0"/>
              </a:rPr>
              <a:t>Professional Colleagues</a:t>
            </a:r>
          </a:p>
          <a:p>
            <a:pPr marL="1257300" lvl="2" indent="-342900">
              <a:spcAft>
                <a:spcPts val="1000"/>
              </a:spcAft>
              <a:buFont typeface="+mj-lt"/>
              <a:buAutoNum type="arabicPeriod"/>
            </a:pPr>
            <a:r>
              <a:rPr lang="en-US" sz="2400" b="0" baseline="0" dirty="0" smtClean="0">
                <a:latin typeface="Arial" pitchFamily="34" charset="0"/>
                <a:cs typeface="Arial" pitchFamily="34" charset="0"/>
              </a:rPr>
              <a:t>Research</a:t>
            </a:r>
            <a:endParaRPr lang="en-US" sz="2400" b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457200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bg1"/>
                </a:solidFill>
              </a:rPr>
              <a:t>What is Your Challenge?</a:t>
            </a:r>
            <a:endParaRPr lang="en-US" sz="3600" b="1" i="1" dirty="0">
              <a:solidFill>
                <a:schemeClr val="bg1"/>
              </a:solidFill>
            </a:endParaRPr>
          </a:p>
        </p:txBody>
      </p:sp>
      <p:pic>
        <p:nvPicPr>
          <p:cNvPr id="19" name="Picture 2" descr="http://www.flexappealfitnessatl.com/images/dumbell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3983" y="2686793"/>
            <a:ext cx="2789726" cy="214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457200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bg1"/>
                </a:solidFill>
              </a:rPr>
              <a:t>The Development Committee Workbook</a:t>
            </a:r>
            <a:endParaRPr lang="en-US" sz="36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7400" y="2438400"/>
            <a:ext cx="6705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Education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Exercises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Homework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Measureable Outcomes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Expansion to the Board of Directors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Easy – Medium – Hard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533400" y="1752600"/>
            <a:ext cx="81451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 smtClean="0"/>
              <a:t>Comprised of 17 tactics</a:t>
            </a:r>
            <a:endParaRPr lang="en-US" sz="3000" b="1" i="1" dirty="0"/>
          </a:p>
        </p:txBody>
      </p:sp>
      <p:pic>
        <p:nvPicPr>
          <p:cNvPr id="23" name="Picture 2" descr="http://2time-sys.com/commerce/pics/workbook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4343400"/>
            <a:ext cx="1981200" cy="1981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457200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bg1"/>
                </a:solidFill>
              </a:rPr>
              <a:t>The Development Committee Workbook</a:t>
            </a:r>
            <a:endParaRPr lang="en-US" sz="36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 userDrawn="1"/>
        </p:nvGraphicFramePr>
        <p:xfrm>
          <a:off x="551227" y="1752598"/>
          <a:ext cx="7715249" cy="4224899"/>
        </p:xfrm>
        <a:graphic>
          <a:graphicData uri="http://schemas.openxmlformats.org/drawingml/2006/table">
            <a:tbl>
              <a:tblPr/>
              <a:tblGrid>
                <a:gridCol w="415636"/>
                <a:gridCol w="3593262"/>
                <a:gridCol w="3706351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ACTIVITY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FREQUENCY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727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1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Devise Team Purpose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Review annually for relevance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9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2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Education: Fund Development Primer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One time per </a:t>
                      </a:r>
                      <a:r>
                        <a:rPr lang="en-US" sz="1300" dirty="0" smtClean="0">
                          <a:latin typeface="Arial"/>
                          <a:ea typeface="Times New Roman"/>
                        </a:rPr>
                        <a:t>year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9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3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Education: Transparency Primer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One time per </a:t>
                      </a:r>
                      <a:r>
                        <a:rPr lang="en-US" sz="1300" dirty="0" smtClean="0">
                          <a:latin typeface="Arial"/>
                          <a:ea typeface="Times New Roman"/>
                        </a:rPr>
                        <a:t>year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9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4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Exercise: What organizations do </a:t>
                      </a:r>
                      <a:r>
                        <a:rPr lang="en-US" sz="1300" i="1" u="sng" dirty="0">
                          <a:latin typeface="Arial"/>
                          <a:ea typeface="Times New Roman"/>
                        </a:rPr>
                        <a:t>you</a:t>
                      </a:r>
                      <a:r>
                        <a:rPr lang="en-US" sz="1300" dirty="0">
                          <a:latin typeface="Arial"/>
                          <a:ea typeface="Times New Roman"/>
                        </a:rPr>
                        <a:t> give to?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One time per year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0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5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Exercise – Newsletter/Website review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2x per year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6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Exercise – External Review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One time per year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7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Fundraising Database Orientation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One time 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8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Prospect </a:t>
                      </a:r>
                      <a:r>
                        <a:rPr lang="en-US" sz="1300" dirty="0" smtClean="0">
                          <a:latin typeface="Arial"/>
                          <a:ea typeface="Times New Roman"/>
                        </a:rPr>
                        <a:t>Identification (rating sessions)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Arial"/>
                          <a:ea typeface="Times New Roman"/>
                        </a:rPr>
                        <a:t>@</a:t>
                      </a:r>
                      <a:r>
                        <a:rPr lang="en-US" sz="1300" baseline="0" dirty="0" smtClean="0">
                          <a:latin typeface="Arial"/>
                          <a:ea typeface="Times New Roman"/>
                        </a:rPr>
                        <a:t> least 1x per year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7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9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Donor Visits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Ongoing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7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10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Complements v. Competitors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One time per year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7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11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Social Networking Strategies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Ongoing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12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Cultivation/Stewardship Events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@ least 2x per year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9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13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Annual Report 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One time per </a:t>
                      </a:r>
                      <a:r>
                        <a:rPr lang="en-US" sz="1300" dirty="0" smtClean="0">
                          <a:latin typeface="Arial"/>
                          <a:ea typeface="Times New Roman"/>
                        </a:rPr>
                        <a:t>year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9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14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Book Club Discussion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2x per year </a:t>
                      </a:r>
                      <a:r>
                        <a:rPr lang="en-US" sz="1300" i="1" dirty="0" smtClean="0">
                          <a:latin typeface="Arial"/>
                          <a:ea typeface="Times New Roman"/>
                        </a:rPr>
                        <a:t>)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9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15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Stewardship Calls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Arial"/>
                          <a:ea typeface="Times New Roman"/>
                        </a:rPr>
                        <a:t>2x </a:t>
                      </a:r>
                      <a:r>
                        <a:rPr lang="en-US" sz="1300" dirty="0">
                          <a:latin typeface="Arial"/>
                          <a:ea typeface="Times New Roman"/>
                        </a:rPr>
                        <a:t>per </a:t>
                      </a:r>
                      <a:r>
                        <a:rPr lang="en-US" sz="1300" dirty="0" smtClean="0">
                          <a:latin typeface="Arial"/>
                          <a:ea typeface="Times New Roman"/>
                        </a:rPr>
                        <a:t>year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8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16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Solicitation Calls/Visits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Ongoing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9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17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/>
                          <a:ea typeface="Times New Roman"/>
                        </a:rPr>
                        <a:t>Evaluation &amp; Evolution (off/on-boarding)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Arial"/>
                          <a:ea typeface="Times New Roman"/>
                        </a:rPr>
                        <a:t>1x per </a:t>
                      </a:r>
                      <a:r>
                        <a:rPr lang="en-US" sz="1300" dirty="0">
                          <a:latin typeface="Arial"/>
                          <a:ea typeface="Times New Roman"/>
                        </a:rPr>
                        <a:t>year; </a:t>
                      </a:r>
                      <a:r>
                        <a:rPr lang="en-US" sz="1300" dirty="0" smtClean="0">
                          <a:latin typeface="Arial"/>
                          <a:ea typeface="Times New Roman"/>
                        </a:rPr>
                        <a:t>upon </a:t>
                      </a:r>
                      <a:r>
                        <a:rPr lang="en-US" sz="1300" dirty="0">
                          <a:latin typeface="Arial"/>
                          <a:ea typeface="Times New Roman"/>
                        </a:rPr>
                        <a:t>completion of 12 month </a:t>
                      </a:r>
                      <a:r>
                        <a:rPr lang="en-US" sz="1300" dirty="0" smtClean="0">
                          <a:latin typeface="Arial"/>
                          <a:ea typeface="Times New Roman"/>
                        </a:rPr>
                        <a:t>cycle</a:t>
                      </a:r>
                      <a:endParaRPr lang="en-US" sz="1300" dirty="0">
                        <a:latin typeface="Times New Roman"/>
                        <a:ea typeface="Times New Roman"/>
                      </a:endParaRPr>
                    </a:p>
                  </a:txBody>
                  <a:tcPr marL="55467" marR="55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#1  Establish</a:t>
            </a:r>
            <a:r>
              <a:rPr lang="en-US" sz="3600" b="0" i="1" baseline="0" dirty="0" smtClean="0">
                <a:solidFill>
                  <a:schemeClr val="bg1"/>
                </a:solidFill>
              </a:rPr>
              <a:t> a Charter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6200" y="1754448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This defines the purpose of the Development Committee</a:t>
            </a:r>
          </a:p>
          <a:p>
            <a:endParaRPr lang="en-US" sz="1200" dirty="0" smtClean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 userDrawn="1"/>
        </p:nvGraphicFramePr>
        <p:xfrm>
          <a:off x="855023" y="2400779"/>
          <a:ext cx="7679376" cy="3785455"/>
        </p:xfrm>
        <a:graphic>
          <a:graphicData uri="http://schemas.openxmlformats.org/drawingml/2006/table">
            <a:tbl>
              <a:tblPr/>
              <a:tblGrid>
                <a:gridCol w="5173474"/>
                <a:gridCol w="2505902"/>
              </a:tblGrid>
              <a:tr h="57417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WHAT</a:t>
                      </a:r>
                      <a:r>
                        <a:rPr lang="en-US" sz="20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</a:t>
                      </a:r>
                      <a:r>
                        <a:rPr lang="en-US" sz="2000" b="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 ensure XYZ Organization benefits from a strong, stable and growing revenue stream obtained from </a:t>
                      </a:r>
                      <a:r>
                        <a:rPr lang="en-US" sz="2000" b="0" i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philanthropy</a:t>
                      </a:r>
                      <a:endParaRPr lang="en-US" sz="20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4414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846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HOW</a:t>
                      </a:r>
                      <a:r>
                        <a:rPr lang="en-US" sz="20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– </a:t>
                      </a:r>
                      <a:r>
                        <a:rPr lang="en-US" sz="20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by:</a:t>
                      </a:r>
                      <a:endParaRPr lang="en-US" sz="20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4177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i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 Developing </a:t>
                      </a:r>
                      <a:r>
                        <a:rPr lang="en-US" sz="2000" i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and fostering a culture of giving of our internal constituencies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examples</a:t>
                      </a:r>
                      <a:endParaRPr lang="en-US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4177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i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r>
                        <a:rPr lang="en-US" sz="2000" i="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C</a:t>
                      </a:r>
                      <a:r>
                        <a:rPr lang="en-US" sz="2000" i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ultivating </a:t>
                      </a:r>
                      <a:r>
                        <a:rPr lang="en-US" sz="2000" i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and stewarding resources (people, products, time, finances)  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examples</a:t>
                      </a:r>
                      <a:endParaRPr lang="en-US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4177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i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 Soliciting </a:t>
                      </a:r>
                      <a:r>
                        <a:rPr lang="en-US" sz="2000" i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financial and in-kind support </a:t>
                      </a:r>
                      <a:r>
                        <a:rPr lang="en-US" sz="2000" i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en-US" sz="2000" i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endParaRPr lang="en-US" sz="2000" i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examples</a:t>
                      </a:r>
                      <a:endParaRPr lang="en-US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4177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i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 </a:t>
                      </a:r>
                      <a:endParaRPr lang="en-US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 userDrawn="1"/>
        </p:nvSpPr>
        <p:spPr>
          <a:xfrm rot="20737954">
            <a:off x="7975417" y="140066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Easy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#2  Fund Development</a:t>
            </a:r>
            <a:r>
              <a:rPr lang="en-US" sz="3600" b="0" i="1" baseline="0" dirty="0" smtClean="0">
                <a:solidFill>
                  <a:schemeClr val="bg1"/>
                </a:solidFill>
              </a:rPr>
              <a:t> Primer/101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6200" y="1754448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Explains what Fund Development</a:t>
            </a:r>
            <a:r>
              <a:rPr lang="en-US" sz="2400" i="1" baseline="0" dirty="0" smtClean="0"/>
              <a:t> IS!</a:t>
            </a:r>
            <a:endParaRPr lang="en-US" sz="2400" i="1" dirty="0" smtClean="0"/>
          </a:p>
          <a:p>
            <a:endParaRPr lang="en-US" sz="1200" dirty="0" smtClean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83771" y="2590800"/>
            <a:ext cx="8055429" cy="324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400" b="1" dirty="0" smtClean="0"/>
              <a:t>Host a </a:t>
            </a:r>
            <a:r>
              <a:rPr lang="en-US" sz="2400" b="1" u="sng" dirty="0" smtClean="0"/>
              <a:t>facilitated</a:t>
            </a:r>
            <a:r>
              <a:rPr lang="en-US" sz="2400" b="1" dirty="0" smtClean="0"/>
              <a:t> session for either the Development Committee or the entire board on: </a:t>
            </a:r>
          </a:p>
          <a:p>
            <a:pPr>
              <a:lnSpc>
                <a:spcPts val="2800"/>
              </a:lnSpc>
            </a:pPr>
            <a:endParaRPr lang="en-US" sz="1200" dirty="0" smtClean="0"/>
          </a:p>
          <a:p>
            <a:pPr lvl="1">
              <a:lnSpc>
                <a:spcPts val="2800"/>
              </a:lnSpc>
              <a:buFont typeface="Arial" pitchFamily="34" charset="0"/>
              <a:buChar char="•"/>
            </a:pPr>
            <a:r>
              <a:rPr lang="en-US" sz="2400" b="0" dirty="0" smtClean="0"/>
              <a:t>Donor Bill of Rights</a:t>
            </a:r>
          </a:p>
          <a:p>
            <a:pPr lvl="1">
              <a:lnSpc>
                <a:spcPts val="2800"/>
              </a:lnSpc>
              <a:buFont typeface="Arial" pitchFamily="34" charset="0"/>
              <a:buChar char="•"/>
            </a:pPr>
            <a:r>
              <a:rPr lang="en-US" sz="2400" b="0" dirty="0" smtClean="0"/>
              <a:t>Donor Pyramid</a:t>
            </a:r>
          </a:p>
          <a:p>
            <a:pPr lvl="1">
              <a:lnSpc>
                <a:spcPts val="2800"/>
              </a:lnSpc>
              <a:buFont typeface="Arial" pitchFamily="34" charset="0"/>
              <a:buChar char="•"/>
            </a:pPr>
            <a:r>
              <a:rPr lang="en-US" sz="2400" b="0" dirty="0" smtClean="0"/>
              <a:t>Review of the AFP Ethical Guidelines</a:t>
            </a:r>
          </a:p>
          <a:p>
            <a:pPr lvl="1">
              <a:lnSpc>
                <a:spcPts val="2800"/>
              </a:lnSpc>
              <a:buFont typeface="Arial" pitchFamily="34" charset="0"/>
              <a:buChar char="•"/>
            </a:pPr>
            <a:r>
              <a:rPr lang="en-US" sz="2400" b="0" dirty="0" smtClean="0"/>
              <a:t>What to do and how to act on a donor/prospect visit</a:t>
            </a:r>
          </a:p>
          <a:p>
            <a:pPr lvl="1">
              <a:lnSpc>
                <a:spcPts val="2800"/>
              </a:lnSpc>
              <a:buFont typeface="Arial" pitchFamily="34" charset="0"/>
              <a:buChar char="•"/>
            </a:pPr>
            <a:r>
              <a:rPr lang="en-US" sz="2400" b="0" dirty="0" smtClean="0"/>
              <a:t>How your organization </a:t>
            </a:r>
            <a:r>
              <a:rPr lang="en-US" sz="2400" b="0" u="sng" dirty="0" smtClean="0"/>
              <a:t>uses </a:t>
            </a:r>
            <a:r>
              <a:rPr lang="en-US" sz="2400" b="0" dirty="0" smtClean="0"/>
              <a:t>philanthropy revenue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 rot="20737954">
            <a:off x="7410317" y="1923055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Medium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#3  Transparency Primer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6200" y="1754448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What isn’t seen, isn’t real</a:t>
            </a:r>
          </a:p>
          <a:p>
            <a:endParaRPr lang="en-US" sz="1200" dirty="0" smtClean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219200" y="2400780"/>
            <a:ext cx="7620000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Today’s donors are savvy, </a:t>
            </a:r>
            <a:r>
              <a:rPr lang="en-US" sz="2400" b="1" u="sng" dirty="0" smtClean="0"/>
              <a:t>be prepared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Review the components of a 990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Ask the committee interests them as donors (homework, blind ballot submission)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Review XYZ’s 990s to see if those questions are answered by reviewing the documents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Address concerns with answers/explanations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28600" y="5791200"/>
            <a:ext cx="83058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C00000"/>
                </a:solidFill>
              </a:rPr>
              <a:t>NOTE: Do this FIRST with organizational leadership 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410317" y="1846058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Hard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#4  What organization’s do</a:t>
            </a:r>
            <a:r>
              <a:rPr lang="en-US" sz="3600" b="0" i="1" baseline="0" dirty="0" smtClean="0">
                <a:solidFill>
                  <a:schemeClr val="bg1"/>
                </a:solidFill>
              </a:rPr>
              <a:t> YOU give to?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6200" y="1754448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Leverage their inner donor!</a:t>
            </a:r>
          </a:p>
          <a:p>
            <a:endParaRPr lang="en-US" sz="1200" dirty="0" smtClean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838200" y="2400779"/>
            <a:ext cx="8001000" cy="378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Take 10 minutes of your meeting to conduct this exercise: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What organizations do you donate to?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What organizations will you not donate to?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Why on both? 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Are there any resemblances to your organization?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Best Practices in Fundraising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Promotes the body of knowledge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76200" y="5968171"/>
            <a:ext cx="83058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C00000"/>
                </a:solidFill>
              </a:rPr>
              <a:t>NOTE: Robbe Healey’s major gift session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562717" y="1846058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Medium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#5 Website or Newsletter Review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73280" y="1754448"/>
            <a:ext cx="755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How is f</a:t>
            </a:r>
            <a:r>
              <a:rPr lang="en-US" sz="2400" i="1" baseline="0" dirty="0" smtClean="0"/>
              <a:t>undraising revenue used?</a:t>
            </a:r>
            <a:endParaRPr lang="en-US" sz="2400" i="1" dirty="0" smtClean="0"/>
          </a:p>
          <a:p>
            <a:endParaRPr lang="en-US" sz="1200" dirty="0" smtClean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522357" y="2514600"/>
            <a:ext cx="7334250" cy="3164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HOMEWORK ASSIGNMENT: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Distribute the latest issue(s) of your newsletter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Ask Committee Members to review stories and identify targets of fundraising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Discuss at the beginning of your next meeting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Can also be done with the website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228600" y="5791200"/>
            <a:ext cx="83058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C00000"/>
                </a:solidFill>
              </a:rPr>
              <a:t>NOTE: conduct every time the newsletter is sent out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 rot="20737954">
            <a:off x="7557043" y="1898972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Easy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#6 External Review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73280" y="1754448"/>
            <a:ext cx="755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Secret Shopper</a:t>
            </a:r>
          </a:p>
          <a:p>
            <a:endParaRPr lang="en-US" sz="1200" dirty="0" smtClean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838200" y="2400779"/>
            <a:ext cx="8001000" cy="401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HOMEWORK ASSIGNMENT: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Save direct mail appeal letters and event invitations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Identify three donor walls that appeal to them (and why)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Listen for how people talk about organizations with which they are affiliated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What organizations are your FB friends connected to?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What tactics are appealing to them (e.g. Hurricane Sandy – Red Cross</a:t>
            </a:r>
            <a:r>
              <a:rPr lang="en-US" sz="1600" b="0" dirty="0" smtClean="0"/>
              <a:t>)</a:t>
            </a:r>
          </a:p>
          <a:p>
            <a:endParaRPr lang="en-US" dirty="0"/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416299" y="1898973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Easy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#7 Database</a:t>
            </a:r>
            <a:r>
              <a:rPr lang="en-US" sz="3600" b="0" i="1" baseline="0" dirty="0" smtClean="0">
                <a:solidFill>
                  <a:schemeClr val="bg1"/>
                </a:solidFill>
              </a:rPr>
              <a:t> Orientation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6200" y="1754448"/>
            <a:ext cx="755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Garbage in, Garbage out</a:t>
            </a:r>
          </a:p>
          <a:p>
            <a:endParaRPr lang="en-US" sz="1200" dirty="0" smtClean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73280" y="2400780"/>
            <a:ext cx="8365920" cy="401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In Meeting Education </a:t>
            </a:r>
            <a:r>
              <a:rPr lang="en-US" sz="2400" dirty="0" smtClean="0"/>
              <a:t>(15 -20 minutes):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b="0" dirty="0" smtClean="0"/>
              <a:t>Outline the data fields collected for the majority of constituents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b="0" dirty="0" smtClean="0"/>
              <a:t>Define key terms (constituent, donor, lapsed donor, appeal, etc.)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b="0" dirty="0" smtClean="0"/>
              <a:t>Explain a basic query (e.g. Fatima Hospital community</a:t>
            </a:r>
            <a:r>
              <a:rPr lang="en-US" sz="2000" b="0" baseline="0" dirty="0" smtClean="0"/>
              <a:t> events)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b="0" dirty="0" smtClean="0"/>
              <a:t>Philanthropy = aligning donor interests with funding needs of the organization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b="0" dirty="0" smtClean="0"/>
              <a:t>“Soft Credit” and “Assigned Solicitor” are tactics to make volunteers look good.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2714501" y="5943600"/>
            <a:ext cx="612469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C00000"/>
                </a:solidFill>
              </a:rPr>
              <a:t>NOTE: Alignment is the goal and is achieved by having good data!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257917" y="1846057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Medium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#8 Prospect</a:t>
            </a:r>
            <a:r>
              <a:rPr lang="en-US" sz="3600" b="0" i="1" baseline="0" dirty="0" smtClean="0">
                <a:solidFill>
                  <a:schemeClr val="bg1"/>
                </a:solidFill>
              </a:rPr>
              <a:t> Identification – Rating Session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04798" y="1754448"/>
            <a:ext cx="7329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Are the Right People on Your Committee?</a:t>
            </a:r>
          </a:p>
          <a:p>
            <a:endParaRPr lang="en-US" sz="1200" dirty="0" smtClean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838200" y="2514600"/>
            <a:ext cx="8001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During Committee/Board</a:t>
            </a:r>
            <a:r>
              <a:rPr lang="en-US" sz="2400" b="0" dirty="0" smtClean="0"/>
              <a:t> </a:t>
            </a:r>
            <a:r>
              <a:rPr lang="en-US" sz="2400" b="1" dirty="0" smtClean="0"/>
              <a:t>Meeting </a:t>
            </a:r>
            <a:r>
              <a:rPr lang="en-US" sz="2400" dirty="0" smtClean="0"/>
              <a:t>(@ least 1x/year)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Individual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Corporations/Businesses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Foundations (great for family foundations/board lists)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Organizational culture is the biggest challenge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Follow-through is also a challenge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28600" y="5943600"/>
            <a:ext cx="83058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C00000"/>
                </a:solidFill>
              </a:rPr>
              <a:t>NOTE: Have a process for following up on results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557042" y="1846853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Medium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#9 Donor Visits 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04799" y="1754448"/>
            <a:ext cx="755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Meet</a:t>
            </a:r>
            <a:r>
              <a:rPr lang="en-US" sz="2400" i="1" baseline="0" dirty="0" smtClean="0"/>
              <a:t> the</a:t>
            </a:r>
            <a:r>
              <a:rPr lang="en-US" sz="2400" i="1" dirty="0" smtClean="0"/>
              <a:t> donors</a:t>
            </a:r>
          </a:p>
          <a:p>
            <a:endParaRPr lang="en-US" sz="1200" dirty="0" smtClean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73280" y="2318602"/>
            <a:ext cx="8365920" cy="401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800" b="1" dirty="0" smtClean="0"/>
              <a:t>Outside of Meetings </a:t>
            </a:r>
            <a:r>
              <a:rPr lang="en-US" sz="2400" b="1" i="1" dirty="0" smtClean="0"/>
              <a:t>– organized by the Development Office</a:t>
            </a:r>
            <a:endParaRPr lang="en-US" sz="2400" i="1" dirty="0" smtClean="0"/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1:1 or 2:1 follow up visits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Small events at the organization </a:t>
            </a:r>
            <a:r>
              <a:rPr lang="en-US" sz="2400" b="0" i="1" dirty="0" smtClean="0"/>
              <a:t>(give volunteers a list of questions)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Community Fundraisers or Events </a:t>
            </a:r>
            <a:r>
              <a:rPr lang="en-US" sz="2400" b="0" i="1" dirty="0" smtClean="0"/>
              <a:t>(Chamber, Rotary)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Communicate information back to Development Office </a:t>
            </a:r>
            <a:r>
              <a:rPr lang="en-US" sz="2400" b="0" i="1" dirty="0" smtClean="0"/>
              <a:t>(to enter into database)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WIN-WIN-WIN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28600" y="5968171"/>
            <a:ext cx="86868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C00000"/>
                </a:solidFill>
              </a:rPr>
              <a:t>NOTE: The volunteer and the donor share a bond as donors – leverage that!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867518" y="1733034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Medium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#10 Complements</a:t>
            </a:r>
            <a:r>
              <a:rPr lang="en-US" sz="3600" b="0" i="1" baseline="0" dirty="0" smtClean="0">
                <a:solidFill>
                  <a:schemeClr val="bg1"/>
                </a:solidFill>
              </a:rPr>
              <a:t> vs. Competitors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04799" y="1754448"/>
            <a:ext cx="755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Increase awareness of the environment</a:t>
            </a:r>
          </a:p>
          <a:p>
            <a:endParaRPr lang="en-US" sz="1200" dirty="0" smtClean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838200" y="2514600"/>
            <a:ext cx="8001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</a:pPr>
            <a:r>
              <a:rPr lang="en-US" sz="2800" b="1" dirty="0" smtClean="0"/>
              <a:t>SWOT Analysis  </a:t>
            </a:r>
            <a:r>
              <a:rPr lang="en-US" sz="2400" b="1" dirty="0" smtClean="0"/>
              <a:t>In-Meeting Exercise  </a:t>
            </a:r>
            <a:r>
              <a:rPr lang="en-US" sz="2400" i="1" dirty="0" smtClean="0"/>
              <a:t>(SEE NEXT SLIDE)</a:t>
            </a:r>
          </a:p>
          <a:p>
            <a:pPr lvl="0">
              <a:lnSpc>
                <a:spcPts val="2800"/>
              </a:lnSpc>
            </a:pPr>
            <a:endParaRPr lang="en-US" sz="2400" b="1" dirty="0" smtClean="0"/>
          </a:p>
          <a:p>
            <a:pPr lvl="0">
              <a:lnSpc>
                <a:spcPts val="2800"/>
              </a:lnSpc>
            </a:pPr>
            <a:r>
              <a:rPr lang="en-US" sz="2400" b="1" dirty="0" smtClean="0"/>
              <a:t>HOMEWORK:</a:t>
            </a:r>
          </a:p>
          <a:p>
            <a:pPr lvl="2">
              <a:lnSpc>
                <a:spcPts val="2800"/>
              </a:lnSpc>
              <a:buFont typeface="Arial" pitchFamily="34" charset="0"/>
              <a:buChar char="•"/>
            </a:pPr>
            <a:r>
              <a:rPr lang="en-US" sz="2400" b="0" dirty="0" smtClean="0"/>
              <a:t>With</a:t>
            </a:r>
            <a:r>
              <a:rPr lang="en-US" sz="2400" b="0" baseline="0" dirty="0" smtClean="0"/>
              <a:t> w</a:t>
            </a:r>
            <a:r>
              <a:rPr lang="en-US" sz="2400" b="0" dirty="0" smtClean="0"/>
              <a:t>hat organizations and/or entities does your organization have a symbiotic relationship?  Explore and understand.</a:t>
            </a:r>
          </a:p>
          <a:p>
            <a:pPr lvl="2">
              <a:lnSpc>
                <a:spcPts val="2800"/>
              </a:lnSpc>
            </a:pPr>
            <a:endParaRPr lang="en-US" sz="2400" b="0" dirty="0" smtClean="0"/>
          </a:p>
          <a:p>
            <a:pPr lvl="2">
              <a:lnSpc>
                <a:spcPts val="2800"/>
              </a:lnSpc>
              <a:buFont typeface="Arial" pitchFamily="34" charset="0"/>
              <a:buChar char="•"/>
            </a:pPr>
            <a:r>
              <a:rPr lang="en-US" sz="2400" b="0" dirty="0" smtClean="0"/>
              <a:t>What organizations are competing for services/donors with your organization?  Why would either prefer yours?</a:t>
            </a:r>
          </a:p>
          <a:p>
            <a:pPr lvl="0">
              <a:lnSpc>
                <a:spcPts val="2800"/>
              </a:lnSpc>
            </a:pPr>
            <a:endParaRPr lang="en-US" b="1" dirty="0" smtClean="0"/>
          </a:p>
          <a:p>
            <a:pPr lvl="0">
              <a:lnSpc>
                <a:spcPts val="2800"/>
              </a:lnSpc>
            </a:pPr>
            <a:endParaRPr lang="en-US" sz="1600" b="1" dirty="0" smtClean="0"/>
          </a:p>
          <a:p>
            <a:endParaRPr lang="en-US" dirty="0"/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651069" y="1744726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Hard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#10 Complements</a:t>
            </a:r>
            <a:r>
              <a:rPr lang="en-US" sz="3600" b="0" i="1" baseline="0" dirty="0" smtClean="0">
                <a:solidFill>
                  <a:schemeClr val="bg1"/>
                </a:solidFill>
              </a:rPr>
              <a:t> vs. Competitors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4227616" y="2695699"/>
            <a:ext cx="0" cy="301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1223158" y="4203865"/>
            <a:ext cx="655518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"/>
          <p:cNvSpPr>
            <a:spLocks noGrp="1"/>
          </p:cNvSpPr>
          <p:nvPr userDrawn="1">
            <p:ph sz="quarter" idx="1"/>
          </p:nvPr>
        </p:nvSpPr>
        <p:spPr>
          <a:xfrm>
            <a:off x="459117" y="1769423"/>
            <a:ext cx="7713333" cy="4334493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en-US" dirty="0" smtClean="0"/>
              <a:t>Situation or SWOT Analysis </a:t>
            </a:r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				Strengths			Opportunities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Weaknesses		Threats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#11 Social Networking Strategies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473280" y="1774716"/>
            <a:ext cx="74676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800" b="1" dirty="0" smtClean="0"/>
              <a:t>Introduce at a Development Committee meeting and then assign homework: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Create Facebook and LinkedIn accounts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Affiliate with your organization on these sites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Ask your “friends” to like your organization on FB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Share pages/news of your organization frequently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On LinkedIn Profile – include volunteer position and “donates to” on profile</a:t>
            </a:r>
          </a:p>
          <a:p>
            <a:pPr lvl="2">
              <a:lnSpc>
                <a:spcPts val="2800"/>
              </a:lnSpc>
            </a:pPr>
            <a:endParaRPr lang="en-US" sz="1600" b="1" dirty="0" smtClean="0"/>
          </a:p>
          <a:p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28600" y="5791200"/>
            <a:ext cx="86868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C00000"/>
                </a:solidFill>
              </a:rPr>
              <a:t>Issue a Challenge: 30 posts in 30 days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 rot="20737954">
            <a:off x="7867517" y="1919241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Easy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#12 Host a Cultivation Event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629392" y="2185061"/>
            <a:ext cx="820980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A Best Practice of Volunteer Engagement 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Always have nametags </a:t>
            </a:r>
            <a:r>
              <a:rPr lang="en-US" sz="2200" b="0" i="1" dirty="0" smtClean="0"/>
              <a:t>(for easy conversation, data collection)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Organization should provide a budget </a:t>
            </a:r>
            <a:r>
              <a:rPr lang="en-US" sz="2200" b="0" i="1" dirty="0" smtClean="0"/>
              <a:t>(pay for expenses)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Development Office to assist with logistics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Provide direction/event agenda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Provide volunteers with “conversation starters”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Debrief immediately after </a:t>
            </a:r>
            <a:r>
              <a:rPr lang="en-US" sz="2200" b="0" i="1" dirty="0" smtClean="0"/>
              <a:t>(to collect data)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Take pictures</a:t>
            </a:r>
          </a:p>
          <a:p>
            <a:pPr lvl="2">
              <a:lnSpc>
                <a:spcPts val="2800"/>
              </a:lnSpc>
            </a:pPr>
            <a:endParaRPr lang="en-US" sz="1600" i="1" dirty="0" smtClean="0"/>
          </a:p>
          <a:p>
            <a:pPr lvl="2">
              <a:lnSpc>
                <a:spcPts val="2800"/>
              </a:lnSpc>
            </a:pPr>
            <a:endParaRPr lang="en-US" sz="1600" b="1" dirty="0" smtClean="0"/>
          </a:p>
          <a:p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304799" y="1751012"/>
            <a:ext cx="3827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Leveraging volunteer credibility</a:t>
            </a:r>
            <a:endParaRPr lang="en-US" sz="2000" i="1" dirty="0"/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557042" y="1846059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Hard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#13 Annual Report on Fundraising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473280" y="1832966"/>
            <a:ext cx="8365920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800" b="1" dirty="0" smtClean="0"/>
              <a:t>The Development Committee should understand:</a:t>
            </a:r>
          </a:p>
          <a:p>
            <a:pPr marL="914400" lvl="1" indent="-457200">
              <a:lnSpc>
                <a:spcPts val="28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2000" b="1" dirty="0" smtClean="0"/>
              <a:t>Where the revenue came from, </a:t>
            </a:r>
          </a:p>
          <a:p>
            <a:pPr marL="914400" lvl="1" indent="-457200">
              <a:lnSpc>
                <a:spcPts val="28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2000" b="1" dirty="0" smtClean="0"/>
              <a:t>What it supported, </a:t>
            </a:r>
          </a:p>
          <a:p>
            <a:pPr marL="914400" lvl="1" indent="-457200">
              <a:lnSpc>
                <a:spcPts val="28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2000" b="1" dirty="0" smtClean="0"/>
              <a:t>How it can be leveraged</a:t>
            </a:r>
          </a:p>
          <a:p>
            <a:pPr marL="914400" lvl="1" indent="-457200">
              <a:lnSpc>
                <a:spcPct val="100000"/>
              </a:lnSpc>
              <a:spcAft>
                <a:spcPts val="0"/>
              </a:spcAft>
              <a:buFont typeface="+mj-lt"/>
              <a:buNone/>
            </a:pPr>
            <a:endParaRPr lang="en-US" sz="2400" b="0" dirty="0" smtClean="0"/>
          </a:p>
          <a:p>
            <a:pPr marL="914400" lvl="1" indent="-457200">
              <a:lnSpc>
                <a:spcPct val="100000"/>
              </a:lnSpc>
              <a:spcAft>
                <a:spcPts val="0"/>
              </a:spcAft>
              <a:buFont typeface="+mj-lt"/>
              <a:buNone/>
            </a:pPr>
            <a:r>
              <a:rPr lang="en-US" sz="2400" b="0" dirty="0" smtClean="0"/>
              <a:t>Spend a Development Committee Meeting discussing and when committee has a good understand...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Present to Board of Directors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Introduce goal(s) for next year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28600" y="5617029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 smtClean="0">
                <a:solidFill>
                  <a:srgbClr val="C00000"/>
                </a:solidFill>
              </a:rPr>
              <a:t>Volunteers who understand how money is used will feel more comfortable in recruiting it!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680294" y="1977491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Hard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#14 Book Club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73280" y="1852551"/>
            <a:ext cx="7848600" cy="3883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The objectivity of a book can infuse instant affirmation in your organization’s program and courage of the volunteer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Pick two books at the beginning of the year 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Really, buy them for your volunteers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Assign a specific chapter(s) to read and assign a question/topic to be discusses at the next meeting  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During the discussion, try to have volunteers apply to your organization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28600" y="5641776"/>
            <a:ext cx="8686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C00000"/>
                </a:solidFill>
              </a:rPr>
              <a:t>Jerry Panas has some very easy to read books:  “Asking” , “Fundraising Habits of Supremely Successful Boards”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867519" y="1846057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Easy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#15 Thank You calls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473280" y="1781299"/>
            <a:ext cx="8365920" cy="4242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Proper stewardship strengthens the relationship between the donor and the organization.  One way to do that is to immediately mitigate “buyer’s remorse”.</a:t>
            </a:r>
          </a:p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HOMEWORK: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Each committee member is given a list of names, phone numbers, and a script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You are calling (1) as a volunteer and (2) to say thank you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This is also an opportunity to find out the connection the donor has to the organization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304799" y="5810518"/>
            <a:ext cx="86106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C00000"/>
                </a:solidFill>
              </a:rPr>
              <a:t>The most impactful activity that yields high donor satisfaction and high volunteer satisfaction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680294" y="2252193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Easy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#16 Solicitation</a:t>
            </a:r>
            <a:r>
              <a:rPr lang="en-US" sz="3600" b="0" i="1" baseline="0" dirty="0" smtClean="0">
                <a:solidFill>
                  <a:schemeClr val="bg1"/>
                </a:solidFill>
              </a:rPr>
              <a:t> Visits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73280" y="1900052"/>
            <a:ext cx="8365920" cy="4498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ADVANCED TACTIC</a:t>
            </a:r>
          </a:p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400" b="1" dirty="0" smtClean="0"/>
              <a:t>Organizational culture and volunteer comfort may not allow this to happen in your organization, however, work toward it as you’ll realize great benefit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Previous involvement in the process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Great example of “signaling”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Review meeting agenda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Role play</a:t>
            </a:r>
          </a:p>
          <a:p>
            <a:pPr lvl="2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b="0" dirty="0" smtClean="0"/>
              <a:t>Discuss objections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 rot="20737954">
            <a:off x="7680295" y="1744725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Hard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#17 Evaluation &amp; Evolution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667245" y="2217686"/>
            <a:ext cx="8061119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spcAft>
                <a:spcPts val="1000"/>
              </a:spcAft>
            </a:pPr>
            <a:r>
              <a:rPr lang="en-US" sz="2600" b="1" dirty="0" smtClean="0"/>
              <a:t>Compare to the Development Committee Charter established 12 months prior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Self Assessment (CDO to develop)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Discuss what worked; what didn’t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Do we have the right people on the committee?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Develop criteria of “ideal committee member”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Use list for recruitment; recruitment period</a:t>
            </a:r>
          </a:p>
          <a:p>
            <a:pPr lvl="1">
              <a:lnSpc>
                <a:spcPts val="28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200" b="0" dirty="0" smtClean="0"/>
              <a:t>Allow volunteers to resign; orient new member appropriately</a:t>
            </a:r>
          </a:p>
          <a:p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304799" y="1803852"/>
            <a:ext cx="4336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How far have we come, where are we going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28600" y="5973288"/>
            <a:ext cx="8610600" cy="35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C00000"/>
                </a:solidFill>
              </a:rPr>
              <a:t>Getting the right people in the right seats on the bus is the most important tactic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 rot="20737954">
            <a:off x="7651067" y="1911573"/>
            <a:ext cx="123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Brush Script MT" pitchFamily="66" charset="0"/>
              </a:rPr>
              <a:t>Medium</a:t>
            </a:r>
            <a:endParaRPr lang="en-US" sz="2800" dirty="0">
              <a:solidFill>
                <a:srgbClr val="C0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How to Apply to YOUR</a:t>
            </a:r>
            <a:r>
              <a:rPr lang="en-US" sz="3600" b="0" i="1" baseline="0" dirty="0" smtClean="0">
                <a:solidFill>
                  <a:schemeClr val="bg1"/>
                </a:solidFill>
              </a:rPr>
              <a:t> Organization…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04799" y="1803852"/>
            <a:ext cx="2790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/>
              <a:t>Work the Calendar…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5563341" y="2265517"/>
            <a:ext cx="29710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Your organization’s development calendar will enable you to implement the tactics in this session.</a:t>
            </a:r>
          </a:p>
          <a:p>
            <a:endParaRPr lang="en-US" sz="2400" dirty="0" smtClean="0"/>
          </a:p>
          <a:p>
            <a:r>
              <a:rPr lang="en-US" sz="2400" i="1" dirty="0" smtClean="0"/>
              <a:t>E.g.</a:t>
            </a:r>
            <a:r>
              <a:rPr lang="en-US" sz="2400" i="1" baseline="0" dirty="0" smtClean="0"/>
              <a:t> make stewardship calls X# weeks after your fall appeal drops.</a:t>
            </a:r>
            <a:endParaRPr lang="en-US" sz="2400" i="1" dirty="0"/>
          </a:p>
        </p:txBody>
      </p:sp>
      <p:pic>
        <p:nvPicPr>
          <p:cNvPr id="1026" name="Picture 2" descr="http://www.club90slc.com/wp-content/uploads/2014/01/calendar.jp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23520" y="2522306"/>
            <a:ext cx="3706283" cy="3361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1417638"/>
            <a:ext cx="9144000" cy="182562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6" name="Picture 15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7" name="Picture 16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04799" y="51063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1" dirty="0" smtClean="0">
                <a:solidFill>
                  <a:schemeClr val="bg1"/>
                </a:solidFill>
              </a:rPr>
              <a:t>How to Apply to YOUR</a:t>
            </a:r>
            <a:r>
              <a:rPr lang="en-US" sz="3600" b="0" i="1" baseline="0" dirty="0" smtClean="0">
                <a:solidFill>
                  <a:schemeClr val="bg1"/>
                </a:solidFill>
              </a:rPr>
              <a:t> Organization…</a:t>
            </a:r>
            <a:endParaRPr lang="en-US" sz="3600" b="0" i="1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04799" y="1803852"/>
            <a:ext cx="23116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 smtClean="0"/>
              <a:t>Right</a:t>
            </a:r>
            <a:r>
              <a:rPr lang="en-US" sz="3200" b="1" i="1" baseline="0" dirty="0" smtClean="0"/>
              <a:t> Size It!</a:t>
            </a:r>
            <a:endParaRPr lang="en-US" sz="3200" b="1" i="1" dirty="0" smtClean="0"/>
          </a:p>
        </p:txBody>
      </p:sp>
      <p:pic>
        <p:nvPicPr>
          <p:cNvPr id="35842" name="Picture 2" descr="http://sidoxia.files.wordpress.com/2009/11/wrong-sized-shoes.jp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3426927" y="1803852"/>
            <a:ext cx="4207699" cy="42076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2348401"/>
            <a:ext cx="9144000" cy="1600200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6357281"/>
            <a:ext cx="9144000" cy="509538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8266476" y="6357281"/>
            <a:ext cx="877524" cy="509538"/>
          </a:xfrm>
          <a:prstGeom prst="rect">
            <a:avLst/>
          </a:prstGeom>
          <a:solidFill>
            <a:srgbClr val="AEC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Picture 20" descr="Shift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280" y="6329957"/>
            <a:ext cx="1049077" cy="318181"/>
          </a:xfrm>
          <a:prstGeom prst="rect">
            <a:avLst/>
          </a:prstGeom>
        </p:spPr>
      </p:pic>
      <p:pic>
        <p:nvPicPr>
          <p:cNvPr id="10" name="Picture 9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7634626" y="6426070"/>
            <a:ext cx="537824" cy="367424"/>
          </a:xfrm>
          <a:prstGeom prst="rect">
            <a:avLst/>
          </a:prstGeom>
        </p:spPr>
      </p:pic>
      <p:pic>
        <p:nvPicPr>
          <p:cNvPr id="11" name="Picture 10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769783" y="6423757"/>
            <a:ext cx="1892300" cy="35560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237506" y="286298"/>
            <a:ext cx="56645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Contact me!</a:t>
            </a:r>
            <a:endParaRPr lang="en-US" sz="2000" b="1" u="sng" baseline="0" dirty="0" smtClean="0"/>
          </a:p>
          <a:p>
            <a:endParaRPr lang="en-US" sz="400" baseline="0" dirty="0" smtClean="0"/>
          </a:p>
          <a:p>
            <a:endParaRPr lang="en-US" sz="400" baseline="0" dirty="0" smtClean="0"/>
          </a:p>
          <a:p>
            <a:r>
              <a:rPr lang="en-US" sz="2400" baseline="0" dirty="0" smtClean="0"/>
              <a:t>Phone: (401) 263-4902</a:t>
            </a:r>
          </a:p>
          <a:p>
            <a:r>
              <a:rPr lang="en-US" sz="2400" baseline="0" dirty="0" smtClean="0"/>
              <a:t>Email: mberard@ascentadvisors.net</a:t>
            </a:r>
          </a:p>
          <a:p>
            <a:r>
              <a:rPr lang="en-US" sz="2400" baseline="0" dirty="0" smtClean="0"/>
              <a:t>Twitter: @micheleberard</a:t>
            </a:r>
          </a:p>
          <a:p>
            <a:r>
              <a:rPr lang="en-US" sz="2400" baseline="0" dirty="0" smtClean="0"/>
              <a:t>Blog: www.micheleberard.com</a:t>
            </a:r>
            <a:endParaRPr lang="en-US" sz="2400" dirty="0"/>
          </a:p>
        </p:txBody>
      </p:sp>
      <p:sp>
        <p:nvSpPr>
          <p:cNvPr id="14" name="TextBox 13"/>
          <p:cNvSpPr txBox="1"/>
          <p:nvPr userDrawn="1"/>
        </p:nvSpPr>
        <p:spPr>
          <a:xfrm rot="20616615">
            <a:off x="5080411" y="1187531"/>
            <a:ext cx="2339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Additional resources are available here! 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024181" y="4916384"/>
            <a:ext cx="2637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QUESTIONS?</a:t>
            </a:r>
            <a:endParaRPr lang="en-US" sz="3600" b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948601"/>
            <a:ext cx="9144000" cy="3027355"/>
          </a:xfrm>
          <a:prstGeom prst="rect">
            <a:avLst/>
          </a:prstGeom>
          <a:solidFill>
            <a:srgbClr val="2838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FP Shift_ Final Logo_White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5629087" y="-1498600"/>
            <a:ext cx="17398860" cy="13444573"/>
          </a:xfrm>
          <a:prstGeom prst="rect">
            <a:avLst/>
          </a:prstGeom>
        </p:spPr>
      </p:pic>
      <p:pic>
        <p:nvPicPr>
          <p:cNvPr id="7" name="Picture 6" descr="ShiftLogo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1854" y="3932014"/>
            <a:ext cx="2007282" cy="608802"/>
          </a:xfrm>
          <a:prstGeom prst="rect">
            <a:avLst/>
          </a:prstGeom>
        </p:spPr>
      </p:pic>
      <p:pic>
        <p:nvPicPr>
          <p:cNvPr id="9" name="Picture 8" descr="AFPLogo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8415676" y="6426070"/>
            <a:ext cx="537824" cy="367424"/>
          </a:xfrm>
          <a:prstGeom prst="rect">
            <a:avLst/>
          </a:prstGeom>
        </p:spPr>
      </p:pic>
      <p:pic>
        <p:nvPicPr>
          <p:cNvPr id="10" name="Picture 9" descr="SocialFooter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6369050" y="6423757"/>
            <a:ext cx="1892300" cy="3556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195458" y="418582"/>
            <a:ext cx="35150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b="1" i="0" dirty="0" smtClean="0">
                <a:latin typeface="+mn-lt"/>
              </a:rPr>
              <a:t>THANK</a:t>
            </a:r>
            <a:r>
              <a:rPr lang="en-US" sz="4200" b="1" i="0" baseline="0" dirty="0" smtClean="0">
                <a:latin typeface="+mn-lt"/>
              </a:rPr>
              <a:t> YOU!</a:t>
            </a:r>
            <a:endParaRPr lang="en-US" sz="4200" b="1" i="0" dirty="0">
              <a:latin typeface="+mn-lt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31572" y="1341911"/>
            <a:ext cx="56645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Contact me</a:t>
            </a:r>
            <a:r>
              <a:rPr lang="en-US" sz="2000" b="1" u="sng" baseline="0" dirty="0" smtClean="0"/>
              <a:t>!</a:t>
            </a:r>
          </a:p>
          <a:p>
            <a:endParaRPr lang="en-US" sz="400" baseline="0" dirty="0" smtClean="0"/>
          </a:p>
          <a:p>
            <a:endParaRPr lang="en-US" sz="400" baseline="0" dirty="0" smtClean="0"/>
          </a:p>
          <a:p>
            <a:r>
              <a:rPr lang="en-US" sz="2400" baseline="0" dirty="0" smtClean="0"/>
              <a:t>Phone: (401) 263-4902</a:t>
            </a:r>
          </a:p>
          <a:p>
            <a:r>
              <a:rPr lang="en-US" sz="2400" baseline="0" dirty="0" smtClean="0"/>
              <a:t>Email: mberard@ascentadvisors.net</a:t>
            </a:r>
          </a:p>
          <a:p>
            <a:r>
              <a:rPr lang="en-US" sz="2400" baseline="0" dirty="0" smtClean="0"/>
              <a:t>Twitter: @micheleberard</a:t>
            </a:r>
          </a:p>
          <a:p>
            <a:r>
              <a:rPr lang="en-US" sz="2400" baseline="0" dirty="0" smtClean="0"/>
              <a:t>Blog: www.micheleberard.com</a:t>
            </a:r>
            <a:endParaRPr lang="en-US" sz="2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0" r:id="rId4"/>
    <p:sldLayoutId id="2147483655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80" r:id="rId26"/>
    <p:sldLayoutId id="2147483678" r:id="rId27"/>
    <p:sldLayoutId id="2147483679" r:id="rId28"/>
    <p:sldLayoutId id="2147483652" r:id="rId2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Calibri (Headings)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892" y="1721922"/>
            <a:ext cx="765958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The Rationale for Volunteer Engagement:</a:t>
            </a:r>
          </a:p>
          <a:p>
            <a:endParaRPr lang="en-US" sz="2400" b="1" i="1" dirty="0" smtClean="0"/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“Access and Signaling”</a:t>
            </a:r>
          </a:p>
          <a:p>
            <a:pPr algn="ctr"/>
            <a:endParaRPr lang="en-US" sz="3200" b="1" dirty="0" smtClean="0"/>
          </a:p>
          <a:p>
            <a:r>
              <a:rPr lang="en-US" sz="2400" u="sng" dirty="0" smtClean="0"/>
              <a:t>(Special Report: Engaging </a:t>
            </a:r>
            <a:r>
              <a:rPr lang="en-US" sz="2400" u="sng" dirty="0" err="1" smtClean="0"/>
              <a:t>Borard</a:t>
            </a:r>
            <a:r>
              <a:rPr lang="en-US" sz="2400" u="sng" dirty="0" smtClean="0"/>
              <a:t> Members in Fundraising, </a:t>
            </a:r>
            <a:r>
              <a:rPr lang="en-US" sz="2400" dirty="0" smtClean="0"/>
              <a:t>Nonprofit Research Collaborative September 2012)</a:t>
            </a:r>
          </a:p>
          <a:p>
            <a:endParaRPr lang="en-US" sz="2400" u="sng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Help the organization reach new prospective donors </a:t>
            </a:r>
            <a:r>
              <a:rPr lang="en-US" sz="2400" b="1" dirty="0" smtClean="0"/>
              <a:t>(ACCESS)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Indicate the organization’s value to the community by their own association with the group </a:t>
            </a:r>
            <a:r>
              <a:rPr lang="en-US" sz="2400" b="1" dirty="0" smtClean="0"/>
              <a:t>(SIGNALING)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476" y="6484286"/>
            <a:ext cx="877524" cy="2371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E75B593-AD68-E04D-8B27-7072CF3CE75A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525050" y="1892506"/>
            <a:ext cx="7713333" cy="4334493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en-US" dirty="0" smtClean="0"/>
              <a:t>Situation or SWOT Analysis </a:t>
            </a:r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				Strengths			Opportunities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Weaknesses		Strengths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-2125663" y="-320675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27659" y="5134249"/>
            <a:ext cx="8229600" cy="158307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02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6700" y="1935163"/>
              <a:ext cx="4762500" cy="336550"/>
            </p14:xfrm>
          </p:contentPart>
        </mc:Choice>
        <mc:Fallback>
          <p:pic>
            <p:nvPicPr>
              <p:cNvPr id="102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7334" y="1925903"/>
                <a:ext cx="4781233" cy="355069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Theme 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1026</TotalTime>
  <Words>60</Words>
  <Application>Microsoft Office PowerPoint</Application>
  <PresentationFormat>On-screen Show (4:3)</PresentationFormat>
  <Paragraphs>15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Master Theme 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AFP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AFP</dc:creator>
  <cp:lastModifiedBy>Mark</cp:lastModifiedBy>
  <cp:revision>64</cp:revision>
  <cp:lastPrinted>2013-11-08T22:20:49Z</cp:lastPrinted>
  <dcterms:created xsi:type="dcterms:W3CDTF">2013-11-14T18:15:31Z</dcterms:created>
  <dcterms:modified xsi:type="dcterms:W3CDTF">2014-05-05T00:39:31Z</dcterms:modified>
</cp:coreProperties>
</file>